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2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74" r:id="rId3"/>
    <p:sldMasterId id="2147483686" r:id="rId4"/>
    <p:sldMasterId id="2147483700" r:id="rId5"/>
    <p:sldMasterId id="2147483712" r:id="rId6"/>
    <p:sldMasterId id="2147483724" r:id="rId7"/>
    <p:sldMasterId id="2147483738" r:id="rId8"/>
  </p:sldMasterIdLst>
  <p:notesMasterIdLst>
    <p:notesMasterId r:id="rId54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46BF"/>
    <a:srgbClr val="022873"/>
    <a:srgbClr val="07F2B0"/>
    <a:srgbClr val="1D50A2"/>
    <a:srgbClr val="DE5F49"/>
    <a:srgbClr val="3C76E2"/>
    <a:srgbClr val="DEF0F9"/>
    <a:srgbClr val="D1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86483" autoAdjust="0"/>
  </p:normalViewPr>
  <p:slideViewPr>
    <p:cSldViewPr snapToGrid="0">
      <p:cViewPr varScale="1">
        <p:scale>
          <a:sx n="86" d="100"/>
          <a:sy n="86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ags" Target="tags/tag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viewProps" Target="view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c" userId="3445fb34f79207ab" providerId="LiveId" clId="{3E0EA24F-92AB-4F70-8432-94E4BE1C104A}"/>
    <pc:docChg chg="custSel modSld">
      <pc:chgData name="Dominic" userId="3445fb34f79207ab" providerId="LiveId" clId="{3E0EA24F-92AB-4F70-8432-94E4BE1C104A}" dt="2023-08-18T11:45:40.959" v="29"/>
      <pc:docMkLst>
        <pc:docMk/>
      </pc:docMkLst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56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57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58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59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60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61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62"/>
        </pc:sldMkLst>
      </pc:sldChg>
      <pc:sldChg chg="modSp mod modTransition">
        <pc:chgData name="Dominic" userId="3445fb34f79207ab" providerId="LiveId" clId="{3E0EA24F-92AB-4F70-8432-94E4BE1C104A}" dt="2023-08-18T11:45:40.959" v="29"/>
        <pc:sldMkLst>
          <pc:docMk/>
          <pc:sldMk cId="0" sldId="263"/>
        </pc:sldMkLst>
        <pc:graphicFrameChg chg="mod modGraphic">
          <ac:chgData name="Dominic" userId="3445fb34f79207ab" providerId="LiveId" clId="{3E0EA24F-92AB-4F70-8432-94E4BE1C104A}" dt="2023-08-18T11:45:40.959" v="29"/>
          <ac:graphicFrameMkLst>
            <pc:docMk/>
            <pc:sldMk cId="0" sldId="263"/>
            <ac:graphicFrameMk id="35" creationId="{00000000-0000-0000-0000-000000000000}"/>
          </ac:graphicFrameMkLst>
        </pc:graphicFrameChg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64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65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66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67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68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69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70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71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72"/>
        </pc:sldMkLst>
      </pc:sldChg>
      <pc:sldChg chg="modSp mod modTransition">
        <pc:chgData name="Dominic" userId="3445fb34f79207ab" providerId="LiveId" clId="{3E0EA24F-92AB-4F70-8432-94E4BE1C104A}" dt="2023-08-18T11:42:23.488" v="6" actId="20577"/>
        <pc:sldMkLst>
          <pc:docMk/>
          <pc:sldMk cId="0" sldId="273"/>
        </pc:sldMkLst>
        <pc:spChg chg="mod">
          <ac:chgData name="Dominic" userId="3445fb34f79207ab" providerId="LiveId" clId="{3E0EA24F-92AB-4F70-8432-94E4BE1C104A}" dt="2023-08-18T11:42:23.488" v="6" actId="20577"/>
          <ac:spMkLst>
            <pc:docMk/>
            <pc:sldMk cId="0" sldId="273"/>
            <ac:spMk id="2" creationId="{00000000-0000-0000-0000-000000000000}"/>
          </ac:spMkLst>
        </pc:spChg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74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75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76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77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78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79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80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81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82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83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84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85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86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87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88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89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90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91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92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93"/>
        </pc:sldMkLst>
      </pc:sldChg>
      <pc:sldChg chg="modSp mod modTransition">
        <pc:chgData name="Dominic" userId="3445fb34f79207ab" providerId="LiveId" clId="{3E0EA24F-92AB-4F70-8432-94E4BE1C104A}" dt="2023-08-18T11:43:20.926" v="8" actId="1038"/>
        <pc:sldMkLst>
          <pc:docMk/>
          <pc:sldMk cId="0" sldId="294"/>
        </pc:sldMkLst>
        <pc:picChg chg="mod">
          <ac:chgData name="Dominic" userId="3445fb34f79207ab" providerId="LiveId" clId="{3E0EA24F-92AB-4F70-8432-94E4BE1C104A}" dt="2023-08-18T11:43:20.926" v="8" actId="1038"/>
          <ac:picMkLst>
            <pc:docMk/>
            <pc:sldMk cId="0" sldId="294"/>
            <ac:picMk id="37" creationId="{00000000-0000-0000-0000-000000000000}"/>
          </ac:picMkLst>
        </pc:picChg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95"/>
        </pc:sldMkLst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96"/>
        </pc:sldMkLst>
      </pc:sldChg>
      <pc:sldChg chg="addSp delSp modSp mod modTransition modAnim">
        <pc:chgData name="Dominic" userId="3445fb34f79207ab" providerId="LiveId" clId="{3E0EA24F-92AB-4F70-8432-94E4BE1C104A}" dt="2023-08-18T11:27:55.583" v="5"/>
        <pc:sldMkLst>
          <pc:docMk/>
          <pc:sldMk cId="0" sldId="297"/>
        </pc:sldMkLst>
        <pc:spChg chg="del">
          <ac:chgData name="Dominic" userId="3445fb34f79207ab" providerId="LiveId" clId="{3E0EA24F-92AB-4F70-8432-94E4BE1C104A}" dt="2023-08-18T11:22:52.183" v="0" actId="478"/>
          <ac:spMkLst>
            <pc:docMk/>
            <pc:sldMk cId="0" sldId="297"/>
            <ac:spMk id="17" creationId="{00000000-0000-0000-0000-000000000000}"/>
          </ac:spMkLst>
        </pc:spChg>
        <pc:picChg chg="add mod">
          <ac:chgData name="Dominic" userId="3445fb34f79207ab" providerId="LiveId" clId="{3E0EA24F-92AB-4F70-8432-94E4BE1C104A}" dt="2023-08-18T11:23:56.612" v="3" actId="1076"/>
          <ac:picMkLst>
            <pc:docMk/>
            <pc:sldMk cId="0" sldId="297"/>
            <ac:picMk id="2" creationId="{8B85BC62-0B33-4323-A95E-E07422601150}"/>
          </ac:picMkLst>
        </pc:picChg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298"/>
        </pc:sldMkLst>
      </pc:sldChg>
      <pc:sldChg chg="modSp mod modTransition">
        <pc:chgData name="Dominic" userId="3445fb34f79207ab" providerId="LiveId" clId="{3E0EA24F-92AB-4F70-8432-94E4BE1C104A}" dt="2023-08-18T11:44:58.325" v="9" actId="20577"/>
        <pc:sldMkLst>
          <pc:docMk/>
          <pc:sldMk cId="0" sldId="299"/>
        </pc:sldMkLst>
        <pc:spChg chg="mod">
          <ac:chgData name="Dominic" userId="3445fb34f79207ab" providerId="LiveId" clId="{3E0EA24F-92AB-4F70-8432-94E4BE1C104A}" dt="2023-08-18T11:44:58.325" v="9" actId="20577"/>
          <ac:spMkLst>
            <pc:docMk/>
            <pc:sldMk cId="0" sldId="299"/>
            <ac:spMk id="2" creationId="{00000000-0000-0000-0000-000000000000}"/>
          </ac:spMkLst>
        </pc:spChg>
      </pc:sldChg>
      <pc:sldChg chg="modTransition">
        <pc:chgData name="Dominic" userId="3445fb34f79207ab" providerId="LiveId" clId="{3E0EA24F-92AB-4F70-8432-94E4BE1C104A}" dt="2023-08-18T11:27:55.583" v="5"/>
        <pc:sldMkLst>
          <pc:docMk/>
          <pc:sldMk cId="0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A4295-B070-46F3-B15F-D4E196C5EB95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DFC15-3355-469B-85D3-7BD4F7D9FC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各位评委老师好，我们是来自哈工大（深圳）的参赛队，我是队长孙铎，很荣幸向您展示我们的项目</a:t>
            </a:r>
            <a:r>
              <a:rPr lang="en-US" altLang="en-US"/>
              <a:t>SUMP</a:t>
            </a:r>
            <a:r>
              <a:rPr lang="zh-CN" altLang="zh-CN"/>
              <a:t>，基于</a:t>
            </a:r>
            <a:r>
              <a:rPr lang="en-US" altLang="en-US"/>
              <a:t>SPDK</a:t>
            </a:r>
            <a:r>
              <a:rPr lang="zh-CN" altLang="zh-CN"/>
              <a:t>实现</a:t>
            </a:r>
            <a:r>
              <a:rPr lang="en-US" altLang="en-US"/>
              <a:t>Linux</a:t>
            </a:r>
            <a:r>
              <a:rPr lang="zh-CN" altLang="zh-CN"/>
              <a:t>用户态</a:t>
            </a:r>
            <a:r>
              <a:rPr lang="en-US" altLang="en-US"/>
              <a:t>IO</a:t>
            </a:r>
            <a:r>
              <a:rPr lang="zh-CN" altLang="zh-CN"/>
              <a:t>多路径软件。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我们的总体设计架构是，替换块设备层的动态链接函数，以此为基础，在数据面上实现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I/O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多路径聚合，在控制面上根据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I/O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返回结果动态调整数据面路径，实现故障处理和负载均衡。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为了开发出符合</a:t>
            </a:r>
            <a:r>
              <a:rPr lang="en-US" altLang="en-US"/>
              <a:t>SPDK</a:t>
            </a:r>
            <a:r>
              <a:rPr lang="zh-CN" altLang="zh-CN"/>
              <a:t>驱动的模块，我们要带着目标分析源码。</a:t>
            </a:r>
            <a:r>
              <a:rPr lang="en-US" altLang="en-US"/>
              <a:t>SPDK</a:t>
            </a:r>
            <a:r>
              <a:rPr lang="zh-CN" altLang="zh-CN"/>
              <a:t>提供</a:t>
            </a:r>
            <a:r>
              <a:rPr lang="en-US" altLang="en-US"/>
              <a:t>RPC</a:t>
            </a:r>
            <a:r>
              <a:rPr lang="zh-CN" altLang="zh-CN"/>
              <a:t>方式向应用注册块设备，通过分析这个流程，我们找到了关键函数，</a:t>
            </a:r>
            <a:r>
              <a:rPr lang="en-US" altLang="en-US"/>
              <a:t>spdk_bdev_register</a:t>
            </a:r>
            <a:r>
              <a:rPr lang="zh-CN" altLang="zh-CN"/>
              <a:t>，从而确定了模块切入点。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为了找到注入多路径方案的位置，我们分析了半虚拟化</a:t>
            </a:r>
            <a:r>
              <a:rPr lang="en-US" altLang="en-US"/>
              <a:t>I/O</a:t>
            </a:r>
            <a:r>
              <a:rPr lang="zh-CN" altLang="zh-CN"/>
              <a:t>应用</a:t>
            </a:r>
            <a:r>
              <a:rPr lang="en-US" altLang="en-US"/>
              <a:t>SPDK Vhost</a:t>
            </a:r>
            <a:r>
              <a:rPr lang="zh-CN" altLang="zh-CN"/>
              <a:t>处理</a:t>
            </a:r>
            <a:r>
              <a:rPr lang="en-US" altLang="en-US"/>
              <a:t>I/O</a:t>
            </a:r>
            <a:r>
              <a:rPr lang="zh-CN" altLang="zh-CN"/>
              <a:t>的函数调用栈，找到了关键结构体</a:t>
            </a:r>
            <a:r>
              <a:rPr lang="en-US" altLang="en-US"/>
              <a:t>fn_table</a:t>
            </a:r>
            <a:r>
              <a:rPr lang="zh-CN" altLang="zh-CN"/>
              <a:t>，这是块设备与</a:t>
            </a:r>
            <a:r>
              <a:rPr lang="en-US" altLang="en-US"/>
              <a:t>I/O</a:t>
            </a:r>
            <a:r>
              <a:rPr lang="zh-CN" altLang="zh-CN"/>
              <a:t>处理相关的回调函数表，我们要做的就是替换表中的函数，融入多路径模块。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为了替换之前说的注册函数，我们采用</a:t>
            </a:r>
            <a:r>
              <a:rPr lang="en-US" altLang="en-US"/>
              <a:t>constructor</a:t>
            </a:r>
            <a:r>
              <a:rPr lang="zh-CN" altLang="zh-CN"/>
              <a:t>属性和</a:t>
            </a:r>
            <a:r>
              <a:rPr lang="en-US" altLang="en-US"/>
              <a:t>dlsym</a:t>
            </a:r>
            <a:r>
              <a:rPr lang="zh-CN" altLang="zh-CN"/>
              <a:t>动态库加载函数，劫持原函数，替换新函数，再用</a:t>
            </a:r>
            <a:r>
              <a:rPr lang="en-US" altLang="en-US" sz="2000">
                <a:latin typeface="Times New Roman"/>
                <a:ea typeface="宋体"/>
              </a:rPr>
              <a:t>PRELOAD</a:t>
            </a:r>
            <a:r>
              <a:rPr lang="zh-CN" altLang="zh-CN" sz="2000">
                <a:latin typeface="Times New Roman"/>
                <a:ea typeface="宋体"/>
              </a:rPr>
              <a:t>环境变量优先加载我们的模块。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为了实现</a:t>
            </a:r>
            <a:r>
              <a:rPr lang="en-US" altLang="en-US"/>
              <a:t>I/O</a:t>
            </a:r>
            <a:r>
              <a:rPr lang="zh-CN" altLang="zh-CN"/>
              <a:t>路径聚合，我们根据</a:t>
            </a:r>
            <a:r>
              <a:rPr lang="en-US" altLang="en-US"/>
              <a:t>uuid</a:t>
            </a:r>
            <a:r>
              <a:rPr lang="zh-CN" altLang="zh-CN"/>
              <a:t>识别连接的</a:t>
            </a:r>
            <a:r>
              <a:rPr lang="en-US" altLang="en-US"/>
              <a:t>I/O</a:t>
            </a:r>
            <a:r>
              <a:rPr lang="zh-CN" altLang="zh-CN"/>
              <a:t>路径是否来自于同一个远端磁盘，从而将来源相同的路径聚合成一个多路径块设备，屏蔽冗余，再注册给上层应用。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为了实现</a:t>
            </a:r>
            <a:r>
              <a:rPr lang="en-US" altLang="en-US"/>
              <a:t>I/O</a:t>
            </a:r>
            <a:r>
              <a:rPr lang="zh-CN" altLang="zh-CN"/>
              <a:t>路径选择，我们重新实现了之前提到的函数表</a:t>
            </a:r>
            <a:r>
              <a:rPr lang="en-US" altLang="en-US"/>
              <a:t>fn_table</a:t>
            </a:r>
            <a:r>
              <a:rPr lang="zh-CN" altLang="zh-CN"/>
              <a:t>中的六个函数，其中最重要的是</a:t>
            </a:r>
            <a:r>
              <a:rPr lang="en-US" altLang="en-US"/>
              <a:t>submit_request</a:t>
            </a:r>
            <a:r>
              <a:rPr lang="zh-CN" altLang="zh-CN"/>
              <a:t>，它是保持数据面通畅、实现后续功能的基础。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en-US"/>
              <a:t>submit_request</a:t>
            </a:r>
            <a:r>
              <a:rPr lang="zh-CN" altLang="zh-CN"/>
              <a:t>首先设置了我们自己实现的</a:t>
            </a:r>
            <a:r>
              <a:rPr lang="en-US" altLang="en-US"/>
              <a:t>I/O</a:t>
            </a:r>
            <a:r>
              <a:rPr lang="zh-CN" altLang="zh-CN"/>
              <a:t>回调函数，然后根据负载均衡算法选择</a:t>
            </a:r>
            <a:r>
              <a:rPr lang="en-US" altLang="en-US"/>
              <a:t>I/O</a:t>
            </a:r>
            <a:r>
              <a:rPr lang="zh-CN" altLang="zh-CN"/>
              <a:t>路径，再将多路径块设备上下文切换成具体块设备上下文，最后提交请求到具体设备。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为了实现故障切换，我们通过回调函数得到</a:t>
            </a:r>
            <a:r>
              <a:rPr lang="en-US" altLang="en-US"/>
              <a:t>I/O</a:t>
            </a:r>
            <a:r>
              <a:rPr lang="zh-CN" altLang="zh-CN"/>
              <a:t>结果，如果</a:t>
            </a:r>
            <a:r>
              <a:rPr lang="en-US" altLang="en-US"/>
              <a:t>I/O</a:t>
            </a:r>
            <a:r>
              <a:rPr lang="zh-CN" altLang="zh-CN"/>
              <a:t>失败，就认为路径故障，并将其置为不可用，再通过其他可用路径重新下发失败的</a:t>
            </a:r>
            <a:r>
              <a:rPr lang="en-US" altLang="en-US"/>
              <a:t>I/O</a:t>
            </a:r>
            <a:r>
              <a:rPr lang="zh-CN" altLang="zh-CN"/>
              <a:t>请求，完成故障切换。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为了实现故障恢复，我们利用</a:t>
            </a:r>
            <a:r>
              <a:rPr lang="en-US" altLang="en-US"/>
              <a:t>SPDK</a:t>
            </a:r>
            <a:r>
              <a:rPr lang="zh-CN" altLang="zh-CN"/>
              <a:t>用户态轮询机制，为故障路径注册一个</a:t>
            </a:r>
            <a:r>
              <a:rPr lang="en-US" altLang="en-US"/>
              <a:t>poller</a:t>
            </a:r>
            <a:r>
              <a:rPr lang="zh-CN" altLang="zh-CN"/>
              <a:t>，循环下</a:t>
            </a:r>
            <a:r>
              <a:rPr lang="en-US" altLang="en-US"/>
              <a:t>I/O</a:t>
            </a:r>
            <a:r>
              <a:rPr lang="zh-CN" altLang="zh-CN"/>
              <a:t>测试路径状态，直到</a:t>
            </a:r>
            <a:r>
              <a:rPr lang="en-US" altLang="en-US"/>
              <a:t>I/O</a:t>
            </a:r>
            <a:r>
              <a:rPr lang="zh-CN" altLang="zh-CN"/>
              <a:t>成功，路径重连，停止轮询，完成故障恢复。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为了实现负载均衡，提升整体的</a:t>
            </a:r>
            <a:r>
              <a:rPr lang="en-US" altLang="en-US"/>
              <a:t>I/O</a:t>
            </a:r>
            <a:r>
              <a:rPr lang="zh-CN" altLang="zh-CN"/>
              <a:t>性能，我们设计了四种静态负载均衡算法和三种动态负载均衡算法。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接下来我会依次讲解项目的背景动机、系统设计与实现、成果展示以及总结。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我们先从简单做起，实现四种静态策略的负载均衡，分别是轮询各条路径、随机选择路径、按权重选择路径和通过哈希运算选择路径。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但是，提前配置好的静态策略不能感知链路带宽差异，所以我们设计了三种动态负载均衡算法，分别根据链路的三种指标：速度、时延和未完成</a:t>
            </a:r>
            <a:r>
              <a:rPr lang="en-US" altLang="en-US"/>
              <a:t>I/O</a:t>
            </a:r>
            <a:r>
              <a:rPr lang="zh-CN" altLang="zh-CN"/>
              <a:t>数选择路径。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我们将动态负载均衡分为三个模块实现，</a:t>
            </a:r>
            <a:r>
              <a:rPr lang="zh-CN" altLang="zh-CN" b="0"/>
              <a:t>路径选择模块选出最优路径，更新模块根据</a:t>
            </a:r>
            <a:r>
              <a:rPr lang="en-US" altLang="en-US" b="0"/>
              <a:t>I/O</a:t>
            </a:r>
            <a:r>
              <a:rPr lang="zh-CN" altLang="zh-CN" b="0"/>
              <a:t>返回结果</a:t>
            </a:r>
            <a:r>
              <a:rPr lang="zh-CN" altLang="zh-CN"/>
              <a:t>更新路径指标，</a:t>
            </a:r>
            <a:r>
              <a:rPr lang="zh-CN" altLang="zh-CN" b="0"/>
              <a:t>重置模块定期重置路径状态。重置是考虑到路径可能突发拥挤变得缓慢，导致不再被选择，即使后面性能变好，也没有机会被选择从而不能更新状态，所以需要定期重置所有路径。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路径选择模块就是根据读写类型，选择指标最优的路径，例如选择平均时延最小的路径。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状态更新模块是当</a:t>
            </a:r>
            <a:r>
              <a:rPr lang="en-US" altLang="en-US"/>
              <a:t>I/O</a:t>
            </a:r>
            <a:r>
              <a:rPr lang="zh-CN" altLang="zh-CN"/>
              <a:t>成功完成时，通过回调函数，根据本次</a:t>
            </a:r>
            <a:r>
              <a:rPr lang="en-US" altLang="en-US"/>
              <a:t>I/O</a:t>
            </a:r>
            <a:r>
              <a:rPr lang="zh-CN" altLang="zh-CN"/>
              <a:t>信息更新链路的指标，比如根据本次</a:t>
            </a:r>
            <a:r>
              <a:rPr lang="en-US" altLang="en-US"/>
              <a:t>I/O</a:t>
            </a:r>
            <a:r>
              <a:rPr lang="zh-CN" altLang="zh-CN"/>
              <a:t>时延更新平均时延。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状态重置模块基于</a:t>
            </a:r>
            <a:r>
              <a:rPr lang="en-US" altLang="en-US"/>
              <a:t>SPDK</a:t>
            </a:r>
            <a:r>
              <a:rPr lang="zh-CN" altLang="zh-CN"/>
              <a:t>的轮询机制，定期执行函数重置路径指标，例如定期将各条路径时延清零，再重新统计。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接下来是成果展示。我们的测试场景是在同一台物理机开启存储网络服务，添加物理磁盘、开放多个端口，再开启存储网络客户端，同时也是半虚拟化</a:t>
            </a:r>
            <a:r>
              <a:rPr lang="en-US" altLang="en-US"/>
              <a:t>I/O</a:t>
            </a:r>
            <a:r>
              <a:rPr lang="zh-CN" altLang="zh-CN"/>
              <a:t>的后端，注入本项目多路径模块，也就是蓝色虚线部分，连接存储服务，将多路径块设备挂载到</a:t>
            </a:r>
            <a:r>
              <a:rPr lang="en-US" altLang="en-US"/>
              <a:t>NBD</a:t>
            </a:r>
            <a:r>
              <a:rPr lang="zh-CN" altLang="zh-CN"/>
              <a:t>上或者</a:t>
            </a:r>
            <a:r>
              <a:rPr lang="en-US" altLang="en-US"/>
              <a:t>QEMU</a:t>
            </a:r>
            <a:r>
              <a:rPr lang="zh-CN" altLang="zh-CN"/>
              <a:t>上，测试</a:t>
            </a:r>
            <a:r>
              <a:rPr lang="en-US" altLang="en-US"/>
              <a:t>I/O</a:t>
            </a:r>
            <a:r>
              <a:rPr lang="zh-CN" altLang="zh-CN"/>
              <a:t>性能。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接下来是成果展示。我们的测试场景是在同一台物理机开启存储网络服务，添加物理磁盘、开放多个端口，再开启存储网络客户端，同时也是半虚拟化</a:t>
            </a:r>
            <a:r>
              <a:rPr lang="en-US" altLang="en-US"/>
              <a:t>I/O</a:t>
            </a:r>
            <a:r>
              <a:rPr lang="zh-CN" altLang="zh-CN"/>
              <a:t>的后端，注入本项目多路径模块，也就是蓝色虚线部分，连接存储服务，将多路径块设备挂载到</a:t>
            </a:r>
            <a:r>
              <a:rPr lang="en-US" altLang="en-US"/>
              <a:t>NBD</a:t>
            </a:r>
            <a:r>
              <a:rPr lang="zh-CN" altLang="zh-CN"/>
              <a:t>上或者</a:t>
            </a:r>
            <a:r>
              <a:rPr lang="en-US" altLang="en-US"/>
              <a:t>QEMU</a:t>
            </a:r>
            <a:r>
              <a:rPr lang="zh-CN" altLang="zh-CN"/>
              <a:t>上，测试</a:t>
            </a:r>
            <a:r>
              <a:rPr lang="en-US" altLang="en-US"/>
              <a:t>I/O</a:t>
            </a:r>
            <a:r>
              <a:rPr lang="zh-CN" altLang="zh-CN"/>
              <a:t>性能。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接下来是成果展示。我们的测试场景是在同一台物理机开启存储网络服务，添加物理磁盘、开放多个端口，再开启存储网络客户端，同时也是半虚拟化</a:t>
            </a:r>
            <a:r>
              <a:rPr lang="en-US" altLang="en-US"/>
              <a:t>I/O</a:t>
            </a:r>
            <a:r>
              <a:rPr lang="zh-CN" altLang="zh-CN"/>
              <a:t>的后端，注入本项目多路径模块，也就是蓝色虚线部分，连接存储服务，将多路径块设备挂载到</a:t>
            </a:r>
            <a:r>
              <a:rPr lang="en-US" altLang="en-US"/>
              <a:t>NBD</a:t>
            </a:r>
            <a:r>
              <a:rPr lang="zh-CN" altLang="zh-CN"/>
              <a:t>上或者</a:t>
            </a:r>
            <a:r>
              <a:rPr lang="en-US" altLang="en-US"/>
              <a:t>QEMU</a:t>
            </a:r>
            <a:r>
              <a:rPr lang="zh-CN" altLang="zh-CN"/>
              <a:t>上，测试</a:t>
            </a:r>
            <a:r>
              <a:rPr lang="en-US" altLang="en-US"/>
              <a:t>I/O</a:t>
            </a:r>
            <a:r>
              <a:rPr lang="zh-CN" altLang="zh-CN"/>
              <a:t>性能。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接下来是成果展示。我们的测试场景是在同一台物理机开启存储网络服务，添加物理磁盘、开放多个端口，再开启存储网络客户端，同时也是半虚拟化</a:t>
            </a:r>
            <a:r>
              <a:rPr lang="en-US" altLang="en-US"/>
              <a:t>I/O</a:t>
            </a:r>
            <a:r>
              <a:rPr lang="zh-CN" altLang="zh-CN"/>
              <a:t>的后端，注入本项目多路径模块，也就是蓝色虚线部分，连接存储服务，将多路径块设备挂载到</a:t>
            </a:r>
            <a:r>
              <a:rPr lang="en-US" altLang="en-US"/>
              <a:t>NBD</a:t>
            </a:r>
            <a:r>
              <a:rPr lang="zh-CN" altLang="zh-CN"/>
              <a:t>上或者</a:t>
            </a:r>
            <a:r>
              <a:rPr lang="en-US" altLang="en-US"/>
              <a:t>QEMU</a:t>
            </a:r>
            <a:r>
              <a:rPr lang="zh-CN" altLang="zh-CN"/>
              <a:t>上，测试</a:t>
            </a:r>
            <a:r>
              <a:rPr lang="en-US" altLang="en-US"/>
              <a:t>I/O</a:t>
            </a:r>
            <a:r>
              <a:rPr lang="zh-CN" altLang="zh-CN"/>
              <a:t>性能。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在存储区域网络</a:t>
            </a:r>
            <a:r>
              <a:rPr lang="en-US" altLang="en-US"/>
              <a:t>SAN</a:t>
            </a:r>
            <a:r>
              <a:rPr lang="zh-CN" altLang="zh-CN"/>
              <a:t>中，为保证可靠性，服务器与同一块存储设备之间通常有多条</a:t>
            </a:r>
            <a:r>
              <a:rPr lang="en-US" altLang="en-US"/>
              <a:t>I/O</a:t>
            </a:r>
            <a:r>
              <a:rPr lang="zh-CN" altLang="zh-CN"/>
              <a:t>链路，这就需要多路径软件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聚合冗余路径、处理故障路径和负载均衡。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接下来是成果展示。我们的测试场景是在同一台物理机开启存储网络服务，添加物理磁盘、开放多个端口，再开启存储网络客户端，同时也是半虚拟化</a:t>
            </a:r>
            <a:r>
              <a:rPr lang="en-US" altLang="en-US"/>
              <a:t>I/O</a:t>
            </a:r>
            <a:r>
              <a:rPr lang="zh-CN" altLang="zh-CN"/>
              <a:t>的后端，注入本项目多路径模块，也就是蓝色虚线部分，连接存储服务，将多路径块设备挂载到</a:t>
            </a:r>
            <a:r>
              <a:rPr lang="en-US" altLang="en-US"/>
              <a:t>NBD</a:t>
            </a:r>
            <a:r>
              <a:rPr lang="zh-CN" altLang="zh-CN"/>
              <a:t>上或者</a:t>
            </a:r>
            <a:r>
              <a:rPr lang="en-US" altLang="en-US"/>
              <a:t>QEMU</a:t>
            </a:r>
            <a:r>
              <a:rPr lang="zh-CN" altLang="zh-CN"/>
              <a:t>上，测试</a:t>
            </a:r>
            <a:r>
              <a:rPr lang="en-US" altLang="en-US"/>
              <a:t>I/O</a:t>
            </a:r>
            <a:r>
              <a:rPr lang="zh-CN" altLang="zh-CN"/>
              <a:t>性能。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接下来是成果展示。我们的测试场景是在同一台物理机开启存储网络服务，添加物理磁盘、开放多个端口，再开启存储网络客户端，同时也是半虚拟化</a:t>
            </a:r>
            <a:r>
              <a:rPr lang="en-US" altLang="en-US"/>
              <a:t>I/O</a:t>
            </a:r>
            <a:r>
              <a:rPr lang="zh-CN" altLang="zh-CN"/>
              <a:t>的后端，注入本项目多路径模块，也就是蓝色虚线部分，连接存储服务，将多路径块设备挂载到</a:t>
            </a:r>
            <a:r>
              <a:rPr lang="en-US" altLang="en-US"/>
              <a:t>NBD</a:t>
            </a:r>
            <a:r>
              <a:rPr lang="zh-CN" altLang="zh-CN"/>
              <a:t>上或者</a:t>
            </a:r>
            <a:r>
              <a:rPr lang="en-US" altLang="en-US"/>
              <a:t>QEMU</a:t>
            </a:r>
            <a:r>
              <a:rPr lang="zh-CN" altLang="zh-CN"/>
              <a:t>上，测试</a:t>
            </a:r>
            <a:r>
              <a:rPr lang="en-US" altLang="en-US"/>
              <a:t>I/O</a:t>
            </a:r>
            <a:r>
              <a:rPr lang="zh-CN" altLang="zh-CN"/>
              <a:t>性能。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我们的测试配置包括物理</a:t>
            </a:r>
            <a:r>
              <a:rPr lang="en-US" altLang="en-US"/>
              <a:t>NVMe</a:t>
            </a:r>
            <a:r>
              <a:rPr lang="zh-CN" altLang="zh-CN"/>
              <a:t>磁盘，对接两种存储网络协议，基于</a:t>
            </a:r>
            <a:r>
              <a:rPr lang="en-US" altLang="en-US"/>
              <a:t>TCP</a:t>
            </a:r>
            <a:r>
              <a:rPr lang="zh-CN" altLang="zh-CN"/>
              <a:t>网络连接，使用</a:t>
            </a:r>
            <a:r>
              <a:rPr lang="en-US" altLang="en-US"/>
              <a:t>tc</a:t>
            </a:r>
            <a:r>
              <a:rPr lang="zh-CN" altLang="zh-CN"/>
              <a:t>和</a:t>
            </a:r>
            <a:r>
              <a:rPr lang="en-US" altLang="en-US"/>
              <a:t>iptables</a:t>
            </a:r>
            <a:r>
              <a:rPr lang="zh-CN" altLang="zh-CN"/>
              <a:t>命令对端口限速，模拟真实存储网络带宽受限的场景，使用</a:t>
            </a:r>
            <a:r>
              <a:rPr lang="en-US" altLang="en-US"/>
              <a:t>fio</a:t>
            </a:r>
            <a:r>
              <a:rPr lang="zh-CN" altLang="zh-CN"/>
              <a:t>工具，开启异步引擎，同时下发多个</a:t>
            </a:r>
            <a:r>
              <a:rPr lang="en-US" altLang="en-US"/>
              <a:t>I/O</a:t>
            </a:r>
            <a:r>
              <a:rPr lang="zh-CN" altLang="zh-CN"/>
              <a:t>请求通过多条路径，再配置好块大小和</a:t>
            </a:r>
            <a:r>
              <a:rPr lang="en-US" altLang="en-US"/>
              <a:t>I/O</a:t>
            </a:r>
            <a:r>
              <a:rPr lang="zh-CN" altLang="zh-CN"/>
              <a:t>深度，尽量达到单路径瓶颈。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路径聚合方面，原生的</a:t>
            </a:r>
            <a:r>
              <a:rPr lang="en-US" altLang="en-US"/>
              <a:t>SPDK</a:t>
            </a:r>
            <a:r>
              <a:rPr lang="zh-CN" altLang="zh-CN"/>
              <a:t>在连接第二条路径时会报错，提示</a:t>
            </a:r>
            <a:r>
              <a:rPr lang="en-US" altLang="en-US"/>
              <a:t>uuid</a:t>
            </a:r>
            <a:r>
              <a:rPr lang="zh-CN" altLang="zh-CN"/>
              <a:t>已经存在，不支持多路径。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注入本项目多路径模块后，就可以同时连接多条例如</a:t>
            </a:r>
            <a:r>
              <a:rPr lang="en-US" altLang="en-US"/>
              <a:t>4</a:t>
            </a:r>
            <a:r>
              <a:rPr lang="zh-CN" altLang="zh-CN"/>
              <a:t>条路径，聚合成一个块设备，名称后缀是</a:t>
            </a:r>
            <a:r>
              <a:rPr lang="en-US" altLang="en-US"/>
              <a:t>uuid</a:t>
            </a:r>
            <a:r>
              <a:rPr lang="zh-CN" altLang="zh-CN"/>
              <a:t>，这样屏蔽了冗余路径，保证数据的一致性。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在达到单路径带宽瓶颈</a:t>
            </a:r>
            <a:r>
              <a:rPr lang="en-US" altLang="en-US"/>
              <a:t>10M</a:t>
            </a:r>
            <a:r>
              <a:rPr lang="zh-CN" altLang="zh-CN"/>
              <a:t>字节每秒时，连接四条路径，可以取得接近</a:t>
            </a:r>
            <a:r>
              <a:rPr lang="en-US" altLang="en-US"/>
              <a:t>4</a:t>
            </a:r>
            <a:r>
              <a:rPr lang="zh-CN" altLang="zh-CN"/>
              <a:t>倍的性能提升。当然路径不是越多越好，因为有些时候达不到链路性能瓶颈，连接过多路径可能只是占用了资源但没有性能提升。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故障处理方面，</a:t>
            </a:r>
            <a:r>
              <a:rPr lang="en-US" altLang="en-US"/>
              <a:t>SPDK</a:t>
            </a:r>
            <a:r>
              <a:rPr lang="zh-CN" altLang="zh-CN"/>
              <a:t>原生单路径遇到链路故障时只能被迫中断</a:t>
            </a:r>
            <a:r>
              <a:rPr lang="en-US" altLang="en-US"/>
              <a:t>I/O</a:t>
            </a:r>
            <a:r>
              <a:rPr lang="zh-CN" altLang="zh-CN"/>
              <a:t>任务，但</a:t>
            </a:r>
            <a:r>
              <a:rPr lang="en-US" altLang="en-US"/>
              <a:t>SUMP</a:t>
            </a:r>
            <a:r>
              <a:rPr lang="zh-CN" altLang="zh-CN"/>
              <a:t>多路径可以故障切换，继续通过其他路径下发</a:t>
            </a:r>
            <a:r>
              <a:rPr lang="en-US" altLang="en-US"/>
              <a:t>I/O</a:t>
            </a:r>
            <a:r>
              <a:rPr lang="zh-CN" altLang="zh-CN"/>
              <a:t>，保证高可用性，只是速度有所减慢，当故障路径重连后，还可以故障恢复，将速度提升回故障前。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负载均衡方面，我们为</a:t>
            </a:r>
            <a:r>
              <a:rPr lang="en-US" altLang="en-US"/>
              <a:t>4</a:t>
            </a:r>
            <a:r>
              <a:rPr lang="zh-CN" altLang="zh-CN"/>
              <a:t>条路径设置了不均衡的带宽，两个</a:t>
            </a:r>
            <a:r>
              <a:rPr lang="en-US" altLang="en-US"/>
              <a:t>1M</a:t>
            </a:r>
            <a:r>
              <a:rPr lang="zh-CN" altLang="zh-CN"/>
              <a:t>和两个</a:t>
            </a:r>
            <a:r>
              <a:rPr lang="en-US" altLang="en-US"/>
              <a:t>100M</a:t>
            </a:r>
            <a:r>
              <a:rPr lang="zh-CN" altLang="zh-CN"/>
              <a:t>字节每秒。对比所有负载均衡算法，静态负载均衡是最下面的</a:t>
            </a:r>
            <a:r>
              <a:rPr lang="en-US" altLang="en-US"/>
              <a:t>4</a:t>
            </a:r>
            <a:r>
              <a:rPr lang="zh-CN" altLang="zh-CN"/>
              <a:t>条，性能很差，因为有一半左右的</a:t>
            </a:r>
            <a:r>
              <a:rPr lang="en-US" altLang="en-US"/>
              <a:t>I/O</a:t>
            </a:r>
            <a:r>
              <a:rPr lang="zh-CN" altLang="zh-CN"/>
              <a:t>堆积在慢速路径上，导致总体速度大幅下降，动态负载算法是上面三条，性能有明显提升，因为会动态给带宽高的路径多下</a:t>
            </a:r>
            <a:r>
              <a:rPr lang="en-US" altLang="en-US"/>
              <a:t>I/O</a:t>
            </a:r>
            <a:r>
              <a:rPr lang="zh-CN" altLang="zh-CN"/>
              <a:t>。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接下来先具体分析静态负载均衡算法，轮询、随机和哈希算法表现都很差，权重算法在已知链路带宽的前提下配置权重，性能会稍优于其他静态算法。但是，实际场景中，一方面可能无法提前了解链路带宽，另一方面就算提前配置好静态权重，也难以适应链路的动态变化。所以，我们还要实现动态的策略。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对比三种动态负载均衡，大部分</a:t>
            </a:r>
            <a:r>
              <a:rPr lang="en-US" altLang="en-US"/>
              <a:t>I/O</a:t>
            </a:r>
            <a:r>
              <a:rPr lang="zh-CN" altLang="zh-CN"/>
              <a:t>都能通过较快的路径</a:t>
            </a:r>
            <a:r>
              <a:rPr lang="en-US" altLang="en-US"/>
              <a:t>2</a:t>
            </a:r>
            <a:r>
              <a:rPr lang="zh-CN" altLang="zh-CN"/>
              <a:t>和路径</a:t>
            </a:r>
            <a:r>
              <a:rPr lang="en-US" altLang="en-US"/>
              <a:t>3</a:t>
            </a:r>
            <a:r>
              <a:rPr lang="zh-CN" altLang="zh-CN"/>
              <a:t>下发，队列深度表现最好，最小平均时延和最大平均速度表现相当，因为</a:t>
            </a:r>
            <a:r>
              <a:rPr lang="en-US" altLang="en-US"/>
              <a:t>I/O</a:t>
            </a:r>
            <a:r>
              <a:rPr lang="zh-CN" altLang="zh-CN"/>
              <a:t>在链路上的传输速度会抖动，导致某些局部时间段慢速路径指标更好，但队列深度就是统计未完成</a:t>
            </a:r>
            <a:r>
              <a:rPr lang="en-US" altLang="en-US"/>
              <a:t>I/O</a:t>
            </a:r>
            <a:r>
              <a:rPr lang="zh-CN" altLang="zh-CN"/>
              <a:t>数，比较稳定，所以性能更好。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传统多路径软件都是在内核态驱动上实现的，但是，如图中红色字体所示，在虚拟化与存储网络结合的场景下，内核频繁陷入陷出会导致虚拟机</a:t>
            </a:r>
            <a:r>
              <a:rPr lang="en-US" altLang="en-US"/>
              <a:t>I/O</a:t>
            </a:r>
            <a:r>
              <a:rPr lang="zh-CN" altLang="zh-CN"/>
              <a:t>性能下降。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接下来我们与内核态多路径软件</a:t>
            </a:r>
            <a:r>
              <a:rPr lang="en-US" altLang="en-US"/>
              <a:t>Device Mapper Multipath</a:t>
            </a:r>
            <a:r>
              <a:rPr lang="zh-CN" altLang="zh-CN"/>
              <a:t>做对比，都使用传统内核多路径更主流的</a:t>
            </a:r>
            <a:r>
              <a:rPr lang="en-US" altLang="en-US"/>
              <a:t>SCSI</a:t>
            </a:r>
            <a:r>
              <a:rPr lang="zh-CN" altLang="zh-CN"/>
              <a:t>协议，使用相同的队列深度负载均衡算法，可以看到，虽然用户态多路径性能相比于之前</a:t>
            </a:r>
            <a:r>
              <a:rPr lang="en-US" altLang="en-US"/>
              <a:t>NVMe</a:t>
            </a:r>
            <a:r>
              <a:rPr lang="zh-CN" altLang="zh-CN"/>
              <a:t>协议有所下降，但依然能取得比内核多路径软件更快的速度。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接下来展示了我们的模块对接</a:t>
            </a:r>
            <a:r>
              <a:rPr lang="en-US" altLang="en-US"/>
              <a:t>QEMU</a:t>
            </a:r>
            <a:r>
              <a:rPr lang="zh-CN" altLang="zh-CN"/>
              <a:t>虚拟机，多路径块设备映射到虚拟机</a:t>
            </a:r>
            <a:r>
              <a:rPr lang="en-US" altLang="en-US"/>
              <a:t>sdb</a:t>
            </a:r>
            <a:r>
              <a:rPr lang="zh-CN" altLang="zh-CN"/>
              <a:t>这块磁盘，可以通过</a:t>
            </a:r>
            <a:r>
              <a:rPr lang="en-US" altLang="en-US"/>
              <a:t>fio</a:t>
            </a:r>
            <a:r>
              <a:rPr lang="zh-CN" altLang="zh-CN"/>
              <a:t>命令正常下发</a:t>
            </a:r>
            <a:r>
              <a:rPr lang="en-US" altLang="en-US"/>
              <a:t>I/O</a:t>
            </a:r>
            <a:r>
              <a:rPr lang="zh-CN" altLang="zh-CN"/>
              <a:t>。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接下来是视频演示路径聚合与故障处理。负载均衡和其他部分的演示都是重复跑命令、下</a:t>
            </a:r>
            <a:r>
              <a:rPr lang="en-US" altLang="en-US"/>
              <a:t>I/O</a:t>
            </a:r>
            <a:r>
              <a:rPr lang="zh-CN" altLang="zh-CN"/>
              <a:t>，时间有限，就不再赘述了。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最后是工作总结，我们做了很多准备工作，包括学习操作系统</a:t>
            </a:r>
            <a:r>
              <a:rPr lang="zh-CN" altLang="zh-CN" sz="2000" b="0">
                <a:latin typeface="宋体"/>
                <a:ea typeface="宋体"/>
              </a:rPr>
              <a:t>半虚拟化</a:t>
            </a:r>
            <a:r>
              <a:rPr lang="en-US" altLang="en-US" sz="2000" b="0">
                <a:latin typeface="Times New Roman"/>
                <a:ea typeface="Times New Roman"/>
              </a:rPr>
              <a:t>I/O</a:t>
            </a:r>
            <a:r>
              <a:rPr lang="zh-CN" altLang="zh-CN" sz="2000" b="0">
                <a:latin typeface="宋体"/>
                <a:ea typeface="宋体"/>
              </a:rPr>
              <a:t>、存储区域网络和多路径等相关背景知识，学习</a:t>
            </a:r>
            <a:r>
              <a:rPr lang="en-US" altLang="en-US" sz="2000" b="0">
                <a:latin typeface="宋体"/>
                <a:ea typeface="宋体"/>
              </a:rPr>
              <a:t>SPDK</a:t>
            </a:r>
            <a:r>
              <a:rPr lang="zh-CN" altLang="zh-CN" sz="2000" b="0">
                <a:latin typeface="宋体"/>
                <a:ea typeface="宋体"/>
              </a:rPr>
              <a:t>用户态驱动运行机制，这不同于内核态驱动的开发，之后我们开始正式开发，用</a:t>
            </a:r>
            <a:r>
              <a:rPr lang="en-US" altLang="en-US" sz="2000" b="0">
                <a:latin typeface="宋体"/>
                <a:ea typeface="宋体"/>
              </a:rPr>
              <a:t>gdb</a:t>
            </a:r>
            <a:r>
              <a:rPr lang="zh-CN" altLang="zh-CN" sz="2000" b="0">
                <a:latin typeface="宋体"/>
                <a:ea typeface="宋体"/>
              </a:rPr>
              <a:t>调试，完成所有赛题目标和扩展目标，最后整理我们的工作，编写项目文档，也计划向开源社区提交一些代码和</a:t>
            </a:r>
            <a:r>
              <a:rPr lang="en-US" altLang="en-US" sz="2000" b="0">
                <a:latin typeface="宋体"/>
                <a:ea typeface="宋体"/>
              </a:rPr>
              <a:t>Issue</a:t>
            </a:r>
            <a:r>
              <a:rPr lang="zh-CN" altLang="zh-CN" sz="2000" b="0">
                <a:latin typeface="宋体"/>
                <a:ea typeface="宋体"/>
              </a:rPr>
              <a:t>。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本项目的创新性是，在</a:t>
            </a:r>
            <a:r>
              <a:rPr lang="en-US" altLang="en-US"/>
              <a:t>SPDK</a:t>
            </a:r>
            <a:r>
              <a:rPr lang="zh-CN" altLang="zh-CN"/>
              <a:t>用户态高效</a:t>
            </a:r>
            <a:r>
              <a:rPr lang="en-US" altLang="en-US"/>
              <a:t>I/O</a:t>
            </a:r>
            <a:r>
              <a:rPr lang="zh-CN" altLang="zh-CN"/>
              <a:t>驱动的基础上，进一步构建之前没有的多路径功能，基于用户态轮询机制实现故障处理，动态感知链路速度实现负载均衡，通过替换动态链接函数实现无侵入开发，贴合</a:t>
            </a:r>
            <a:r>
              <a:rPr lang="en-US" altLang="en-US"/>
              <a:t>SPDK</a:t>
            </a:r>
            <a:r>
              <a:rPr lang="zh-CN" altLang="zh-CN"/>
              <a:t>块设备层开发，与具体的应用和协议解耦。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我的讲解到此结束，感谢各位评委老师的耐心观看。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en-US"/>
              <a:t>Intel</a:t>
            </a:r>
            <a:r>
              <a:rPr lang="zh-CN" altLang="zh-CN"/>
              <a:t>公司开发了用户态存储驱动套件</a:t>
            </a:r>
            <a:r>
              <a:rPr lang="en-US" altLang="en-US"/>
              <a:t>SPDK</a:t>
            </a:r>
            <a:r>
              <a:rPr lang="zh-CN" altLang="zh-CN"/>
              <a:t>，避免内核陷入陷出。华为公司的</a:t>
            </a:r>
            <a:r>
              <a:rPr lang="en-US" altLang="en-US"/>
              <a:t>FusionCompute</a:t>
            </a:r>
            <a:r>
              <a:rPr lang="zh-CN" altLang="zh-CN"/>
              <a:t>虚拟化存储网络就使用了</a:t>
            </a:r>
            <a:r>
              <a:rPr lang="en-US" altLang="en-US"/>
              <a:t>SPDK</a:t>
            </a:r>
            <a:r>
              <a:rPr lang="zh-CN" altLang="zh-CN"/>
              <a:t>框架做存储加速。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但是，也正因为</a:t>
            </a:r>
            <a:r>
              <a:rPr lang="en-US" altLang="en-US"/>
              <a:t>SPDK</a:t>
            </a:r>
            <a:r>
              <a:rPr lang="zh-CN" altLang="zh-CN"/>
              <a:t>绕过了内核，所以它不能利用传统内核多路径，容易出现</a:t>
            </a:r>
            <a:r>
              <a:rPr lang="en-US" altLang="en-US"/>
              <a:t>I/O</a:t>
            </a:r>
            <a:r>
              <a:rPr lang="zh-CN" altLang="zh-CN"/>
              <a:t>路径选择不当和单条路径故障终止的问题。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因此，本项目基于</a:t>
            </a:r>
            <a:r>
              <a:rPr lang="en-US" altLang="en-US"/>
              <a:t>SPDK</a:t>
            </a:r>
            <a:r>
              <a:rPr lang="zh-CN" altLang="zh-CN"/>
              <a:t>用户态驱动开发多路径软件，既有用户态的高效性，又有多路径的可靠性。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我们的设计目标围绕赛题要求展开，初赛阶段完成屏蔽冗余和路径选择，决赛阶段完成故障处理和负载均衡，还额外实现了无侵入开发、通用性和性能优势。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 algn="l">
              <a:buNone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为了确保项目的可行性和通用性，我们决定在块设备层实现多路径，块设备就是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SPDK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对物理存储介质的抽象，就如同一块磁盘，它也包括存储网络连接的远端磁盘，它可以注册给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SPDK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上层应用，在这个层面有高度抽象的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I/O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信息，有利于多路径的实现和解耦。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AB1A448-F3D2-4818-965A-A71357121F32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6A95F36-8B4F-4723-86B4-2B59B15806A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734A434-8664-45B1-B265-A90DD69644EF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1BF9CEF-22D1-40D7-B516-D4FCDF1F108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F69D402-5E66-46EC-8A72-479C7B7CE508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161E835-E63B-4BF3-9198-B233C808C67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5AEC73-8405-4BE1-AA23-1EE04A6E7241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3B709FD-5306-4C88-8D77-E63F64E4A24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带导航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3220720" cy="6858000"/>
          </a:xfrm>
          <a:prstGeom prst="rect">
            <a:avLst/>
          </a:prstGeom>
          <a:gradFill>
            <a:gsLst>
              <a:gs pos="0">
                <a:srgbClr val="D1E6F3"/>
              </a:gs>
              <a:gs pos="100000">
                <a:srgbClr val="DEF0F9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0"/>
          </p:nvPr>
        </p:nvSpPr>
        <p:spPr>
          <a:xfrm>
            <a:off x="295275" y="528638"/>
            <a:ext cx="2214563" cy="583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7090" y="1122363"/>
            <a:ext cx="8743628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690" y="3602038"/>
            <a:ext cx="7714966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960029" lvl="1" indent="0" algn="ctr">
              <a:buNone/>
              <a:defRPr sz="2000"/>
            </a:lvl2pPr>
            <a:lvl3pPr marL="1920057" lvl="2" indent="0" algn="ctr">
              <a:buNone/>
              <a:defRPr sz="1800"/>
            </a:lvl3pPr>
            <a:lvl4pPr marL="2880086" lvl="3" indent="0" algn="ctr">
              <a:buNone/>
              <a:defRPr sz="1600"/>
            </a:lvl4pPr>
            <a:lvl5pPr marL="3840114" lvl="4" indent="0" algn="ctr">
              <a:buNone/>
              <a:defRPr sz="1600"/>
            </a:lvl5pPr>
            <a:lvl6pPr marL="4800143" lvl="5" indent="0" algn="ctr">
              <a:buNone/>
              <a:defRPr sz="1600"/>
            </a:lvl6pPr>
            <a:lvl7pPr marL="5760171" lvl="6" indent="0" algn="ctr">
              <a:buNone/>
              <a:defRPr sz="1600"/>
            </a:lvl7pPr>
            <a:lvl8pPr marL="6720200" lvl="7" indent="0" algn="ctr">
              <a:buNone/>
              <a:defRPr sz="1600"/>
            </a:lvl8pPr>
            <a:lvl9pPr marL="7680228" lvl="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E2971A-4EFC-4D9F-8FAB-4803B00F86B1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45A0F9E-D7CA-4139-9FCC-B5C9D6B652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676ED2-5D24-4BB5-940F-EF772DD5254B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048A9F-2E35-4E19-9828-FE6C85178EE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540" y="1709739"/>
            <a:ext cx="8872211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4540" y="4589464"/>
            <a:ext cx="8872211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/>
                </a:solidFill>
              </a:defRPr>
            </a:lvl1pPr>
            <a:lvl2pPr marL="960029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920057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2880086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3840114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4800143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5760171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67202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7680228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2219C1E-4D2A-4091-8798-AC4C094C7E1B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7562A81-23C0-47A1-9DEF-9D4E9568B4C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889" y="1825625"/>
            <a:ext cx="437181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7124890" y="1825625"/>
            <a:ext cx="437181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D224BC-92AD-447D-821D-9057B7AAF871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331B30A-B848-4E2C-8E81-6A1E69BDC23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365126"/>
            <a:ext cx="887221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2478" y="1681163"/>
            <a:ext cx="4351722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960029" lvl="1" indent="0">
              <a:buNone/>
              <a:defRPr sz="2000" b="1"/>
            </a:lvl2pPr>
            <a:lvl3pPr marL="1920057" lvl="2" indent="0">
              <a:buNone/>
              <a:defRPr sz="1800" b="1"/>
            </a:lvl3pPr>
            <a:lvl4pPr marL="2880086" lvl="3" indent="0">
              <a:buNone/>
              <a:defRPr sz="1600" b="1"/>
            </a:lvl4pPr>
            <a:lvl5pPr marL="3840114" lvl="4" indent="0">
              <a:buNone/>
              <a:defRPr sz="1600" b="1"/>
            </a:lvl5pPr>
            <a:lvl6pPr marL="4800143" lvl="5" indent="0">
              <a:buNone/>
              <a:defRPr sz="1600" b="1"/>
            </a:lvl6pPr>
            <a:lvl7pPr marL="5760171" lvl="6" indent="0">
              <a:buNone/>
              <a:defRPr sz="1600" b="1"/>
            </a:lvl7pPr>
            <a:lvl8pPr marL="6720200" lvl="7" indent="0">
              <a:buNone/>
              <a:defRPr sz="1600" b="1"/>
            </a:lvl8pPr>
            <a:lvl9pPr marL="7680228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1792478" y="2505075"/>
            <a:ext cx="435172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7124890" y="1681163"/>
            <a:ext cx="4373154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960029" lvl="1" indent="0">
              <a:buNone/>
              <a:defRPr sz="2000" b="1"/>
            </a:lvl2pPr>
            <a:lvl3pPr marL="1920057" lvl="2" indent="0">
              <a:buNone/>
              <a:defRPr sz="1800" b="1"/>
            </a:lvl3pPr>
            <a:lvl4pPr marL="2880086" lvl="3" indent="0">
              <a:buNone/>
              <a:defRPr sz="1600" b="1"/>
            </a:lvl4pPr>
            <a:lvl5pPr marL="3840114" lvl="4" indent="0">
              <a:buNone/>
              <a:defRPr sz="1600" b="1"/>
            </a:lvl5pPr>
            <a:lvl6pPr marL="4800143" lvl="5" indent="0">
              <a:buNone/>
              <a:defRPr sz="1600" b="1"/>
            </a:lvl6pPr>
            <a:lvl7pPr marL="5760171" lvl="6" indent="0">
              <a:buNone/>
              <a:defRPr sz="1600" b="1"/>
            </a:lvl7pPr>
            <a:lvl8pPr marL="6720200" lvl="7" indent="0">
              <a:buNone/>
              <a:defRPr sz="1600" b="1"/>
            </a:lvl8pPr>
            <a:lvl9pPr marL="7680228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7124890" y="2505075"/>
            <a:ext cx="437315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5838E5F-35A1-4898-AA3E-3E3E1F0E98F8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68A74E-3731-44CE-9440-A8C3E04EFAC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C6452A2-468E-401B-BB31-991BE8013AF3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2E8FE4C-3F9A-4E24-A083-F9A2F9BB0BA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375A64E-52E9-4288-A62D-CD9998EE8D9B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99F3157-BCD9-4B96-9E4E-85B5ACAA199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0CFE289-ABFA-45E9-9E7E-20AEF398498E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06C07FD-3C2C-44E2-8B1C-DF979243004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457200"/>
            <a:ext cx="3317703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5877" y="987426"/>
            <a:ext cx="5207602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477" y="2057400"/>
            <a:ext cx="3317703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960029" lvl="1" indent="0">
              <a:buNone/>
              <a:defRPr sz="1400"/>
            </a:lvl2pPr>
            <a:lvl3pPr marL="1920057" lvl="2" indent="0">
              <a:buNone/>
              <a:defRPr sz="1200"/>
            </a:lvl3pPr>
            <a:lvl4pPr marL="2880086" lvl="3" indent="0">
              <a:buNone/>
              <a:defRPr sz="1000"/>
            </a:lvl4pPr>
            <a:lvl5pPr marL="3840114" lvl="4" indent="0">
              <a:buNone/>
              <a:defRPr sz="1000"/>
            </a:lvl5pPr>
            <a:lvl6pPr marL="4800143" lvl="5" indent="0">
              <a:buNone/>
              <a:defRPr sz="1000"/>
            </a:lvl6pPr>
            <a:lvl7pPr marL="5760171" lvl="6" indent="0">
              <a:buNone/>
              <a:defRPr sz="1000"/>
            </a:lvl7pPr>
            <a:lvl8pPr marL="6720200" lvl="7" indent="0">
              <a:buNone/>
              <a:defRPr sz="1000"/>
            </a:lvl8pPr>
            <a:lvl9pPr marL="7680228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A180B7-AAF8-48AF-A9AA-54185D2BF818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CB7D77D-579A-471C-B3E0-2A12D5F8995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457200"/>
            <a:ext cx="3317703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35877" y="987426"/>
            <a:ext cx="5207602" cy="4873625"/>
          </a:xfrm>
        </p:spPr>
        <p:txBody>
          <a:bodyPr anchor="t"/>
          <a:lstStyle>
            <a:lvl1pPr marL="0" lvl="0" indent="0">
              <a:buNone/>
              <a:defRPr sz="3200"/>
            </a:lvl1pPr>
            <a:lvl2pPr marL="960029" lvl="1" indent="0">
              <a:buNone/>
              <a:defRPr sz="2800"/>
            </a:lvl2pPr>
            <a:lvl3pPr marL="1920057" lvl="2" indent="0">
              <a:buNone/>
              <a:defRPr sz="2400"/>
            </a:lvl3pPr>
            <a:lvl4pPr marL="2880086" lvl="3" indent="0">
              <a:buNone/>
              <a:defRPr sz="2000"/>
            </a:lvl4pPr>
            <a:lvl5pPr marL="3840114" lvl="4" indent="0">
              <a:buNone/>
              <a:defRPr sz="2000"/>
            </a:lvl5pPr>
            <a:lvl6pPr marL="4800143" lvl="5" indent="0">
              <a:buNone/>
              <a:defRPr sz="2000"/>
            </a:lvl6pPr>
            <a:lvl7pPr marL="5760171" lvl="6" indent="0">
              <a:buNone/>
              <a:defRPr sz="2000"/>
            </a:lvl7pPr>
            <a:lvl8pPr marL="6720200" lvl="7" indent="0">
              <a:buNone/>
              <a:defRPr sz="2000"/>
            </a:lvl8pPr>
            <a:lvl9pPr marL="7680228" lvl="8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477" y="2057400"/>
            <a:ext cx="3317703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960029" lvl="1" indent="0">
              <a:buNone/>
              <a:defRPr sz="1400"/>
            </a:lvl2pPr>
            <a:lvl3pPr marL="1920057" lvl="2" indent="0">
              <a:buNone/>
              <a:defRPr sz="1200"/>
            </a:lvl3pPr>
            <a:lvl4pPr marL="2880086" lvl="3" indent="0">
              <a:buNone/>
              <a:defRPr sz="1000"/>
            </a:lvl4pPr>
            <a:lvl5pPr marL="3840114" lvl="4" indent="0">
              <a:buNone/>
              <a:defRPr sz="1000"/>
            </a:lvl5pPr>
            <a:lvl6pPr marL="4800143" lvl="5" indent="0">
              <a:buNone/>
              <a:defRPr sz="1000"/>
            </a:lvl6pPr>
            <a:lvl7pPr marL="5760171" lvl="6" indent="0">
              <a:buNone/>
              <a:defRPr sz="1000"/>
            </a:lvl7pPr>
            <a:lvl8pPr marL="6720200" lvl="7" indent="0">
              <a:buNone/>
              <a:defRPr sz="1000"/>
            </a:lvl8pPr>
            <a:lvl9pPr marL="7680228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029CEA7-BCB1-451C-B8B2-756097CA5877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7ACBAF3-CF61-4526-A43B-44A29EEDD17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136D7C2-466D-40D6-A300-C0B623CC7020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0FF563B-BDE8-4F9C-B038-E7A2D1B1EA7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9677590" y="365125"/>
            <a:ext cx="221805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1790890" y="365125"/>
            <a:ext cx="652557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AE708B-329C-4FF7-A6CA-22BF5D94A21E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70BA408-6F74-47AB-ACC2-D6954B1C14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7090" y="1122363"/>
            <a:ext cx="8743628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690" y="3602038"/>
            <a:ext cx="7714966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960120" lvl="1" indent="0" algn="ctr">
              <a:buNone/>
              <a:defRPr sz="2000"/>
            </a:lvl2pPr>
            <a:lvl3pPr marL="1920240" lvl="2" indent="0" algn="ctr">
              <a:buNone/>
              <a:defRPr sz="1800"/>
            </a:lvl3pPr>
            <a:lvl4pPr marL="2880360" lvl="3" indent="0" algn="ctr">
              <a:buNone/>
              <a:defRPr sz="1600"/>
            </a:lvl4pPr>
            <a:lvl5pPr marL="3839845" lvl="4" indent="0" algn="ctr">
              <a:buNone/>
              <a:defRPr sz="1600"/>
            </a:lvl5pPr>
            <a:lvl6pPr marL="4799965" lvl="5" indent="0" algn="ctr">
              <a:buNone/>
              <a:defRPr sz="1600"/>
            </a:lvl6pPr>
            <a:lvl7pPr marL="5760085" lvl="6" indent="0" algn="ctr">
              <a:buNone/>
              <a:defRPr sz="1600"/>
            </a:lvl7pPr>
            <a:lvl8pPr marL="6720205" lvl="7" indent="0" algn="ctr">
              <a:buNone/>
              <a:defRPr sz="1600"/>
            </a:lvl8pPr>
            <a:lvl9pPr marL="7680325" lvl="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E3656D-545C-42CF-9580-66B0167AA15D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762B7A5-99C5-4F3C-AACB-22D184DB260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5BC2B02-E2E3-43CB-B8CF-38752D2DF6B1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7A5A54C-4781-440D-95D1-6509AFA7592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540" y="1709739"/>
            <a:ext cx="8872211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4540" y="4589464"/>
            <a:ext cx="8872211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/>
                </a:solidFill>
              </a:defRPr>
            </a:lvl1pPr>
            <a:lvl2pPr marL="96012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92024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288036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3839845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4799965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5760085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6720205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7680325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2A54D7-6758-439D-A5DE-6C546DB322B3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30BE33F-1CE0-4509-8E22-2D7835C7A89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889" y="1825625"/>
            <a:ext cx="437181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7124890" y="1825625"/>
            <a:ext cx="437181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3F3AD35-E67D-4127-B85D-CF21961CA76C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A05957-C7D6-4C47-877D-FAA9CD86828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365126"/>
            <a:ext cx="887221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2478" y="1681163"/>
            <a:ext cx="4351722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960120" lvl="1" indent="0">
              <a:buNone/>
              <a:defRPr sz="2000" b="1"/>
            </a:lvl2pPr>
            <a:lvl3pPr marL="1920240" lvl="2" indent="0">
              <a:buNone/>
              <a:defRPr sz="1800" b="1"/>
            </a:lvl3pPr>
            <a:lvl4pPr marL="2880360" lvl="3" indent="0">
              <a:buNone/>
              <a:defRPr sz="1600" b="1"/>
            </a:lvl4pPr>
            <a:lvl5pPr marL="3839845" lvl="4" indent="0">
              <a:buNone/>
              <a:defRPr sz="1600" b="1"/>
            </a:lvl5pPr>
            <a:lvl6pPr marL="4799965" lvl="5" indent="0">
              <a:buNone/>
              <a:defRPr sz="1600" b="1"/>
            </a:lvl6pPr>
            <a:lvl7pPr marL="5760085" lvl="6" indent="0">
              <a:buNone/>
              <a:defRPr sz="1600" b="1"/>
            </a:lvl7pPr>
            <a:lvl8pPr marL="6720205" lvl="7" indent="0">
              <a:buNone/>
              <a:defRPr sz="1600" b="1"/>
            </a:lvl8pPr>
            <a:lvl9pPr marL="7680325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1792478" y="2505075"/>
            <a:ext cx="435172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7124890" y="1681163"/>
            <a:ext cx="4373154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960120" lvl="1" indent="0">
              <a:buNone/>
              <a:defRPr sz="2000" b="1"/>
            </a:lvl2pPr>
            <a:lvl3pPr marL="1920240" lvl="2" indent="0">
              <a:buNone/>
              <a:defRPr sz="1800" b="1"/>
            </a:lvl3pPr>
            <a:lvl4pPr marL="2880360" lvl="3" indent="0">
              <a:buNone/>
              <a:defRPr sz="1600" b="1"/>
            </a:lvl4pPr>
            <a:lvl5pPr marL="3839845" lvl="4" indent="0">
              <a:buNone/>
              <a:defRPr sz="1600" b="1"/>
            </a:lvl5pPr>
            <a:lvl6pPr marL="4799965" lvl="5" indent="0">
              <a:buNone/>
              <a:defRPr sz="1600" b="1"/>
            </a:lvl6pPr>
            <a:lvl7pPr marL="5760085" lvl="6" indent="0">
              <a:buNone/>
              <a:defRPr sz="1600" b="1"/>
            </a:lvl7pPr>
            <a:lvl8pPr marL="6720205" lvl="7" indent="0">
              <a:buNone/>
              <a:defRPr sz="1600" b="1"/>
            </a:lvl8pPr>
            <a:lvl9pPr marL="7680325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7124890" y="2505075"/>
            <a:ext cx="437315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110EC16-1804-4533-9444-7C18AB8EEE3E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B5C30DA-0DB2-40CD-B251-05123433ECE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BE92C83-69F5-49F4-AFA8-D1B9DB9EE610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28025F1-86E1-4BD3-B18F-19704BC25C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07D24F5-402D-4054-A1B4-91A681F9C101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2EF5063-5DD5-4327-AB1F-7C41B68AC99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923A9D8-EA9C-4638-9710-710C82C44A08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BA015B-013B-4784-AA8B-36E237BA047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457200"/>
            <a:ext cx="3317703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5877" y="987426"/>
            <a:ext cx="5207602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477" y="2057400"/>
            <a:ext cx="3317703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960120" lvl="1" indent="0">
              <a:buNone/>
              <a:defRPr sz="1400"/>
            </a:lvl2pPr>
            <a:lvl3pPr marL="1920240" lvl="2" indent="0">
              <a:buNone/>
              <a:defRPr sz="1200"/>
            </a:lvl3pPr>
            <a:lvl4pPr marL="2880360" lvl="3" indent="0">
              <a:buNone/>
              <a:defRPr sz="1000"/>
            </a:lvl4pPr>
            <a:lvl5pPr marL="3839845" lvl="4" indent="0">
              <a:buNone/>
              <a:defRPr sz="1000"/>
            </a:lvl5pPr>
            <a:lvl6pPr marL="4799965" lvl="5" indent="0">
              <a:buNone/>
              <a:defRPr sz="1000"/>
            </a:lvl6pPr>
            <a:lvl7pPr marL="5760085" lvl="6" indent="0">
              <a:buNone/>
              <a:defRPr sz="1000"/>
            </a:lvl7pPr>
            <a:lvl8pPr marL="6720205" lvl="7" indent="0">
              <a:buNone/>
              <a:defRPr sz="1000"/>
            </a:lvl8pPr>
            <a:lvl9pPr marL="7680325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D324561-7919-484A-9560-E0AFD0D7E87F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E19CAF-779C-4E64-B1BC-F313F11599E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457200"/>
            <a:ext cx="3317703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35877" y="987426"/>
            <a:ext cx="5207602" cy="4873625"/>
          </a:xfrm>
        </p:spPr>
        <p:txBody>
          <a:bodyPr anchor="t"/>
          <a:lstStyle>
            <a:lvl1pPr marL="0" lvl="0" indent="0">
              <a:buNone/>
              <a:defRPr sz="3200"/>
            </a:lvl1pPr>
            <a:lvl2pPr marL="960120" lvl="1" indent="0">
              <a:buNone/>
              <a:defRPr sz="2800"/>
            </a:lvl2pPr>
            <a:lvl3pPr marL="1920240" lvl="2" indent="0">
              <a:buNone/>
              <a:defRPr sz="2400"/>
            </a:lvl3pPr>
            <a:lvl4pPr marL="2880360" lvl="3" indent="0">
              <a:buNone/>
              <a:defRPr sz="2000"/>
            </a:lvl4pPr>
            <a:lvl5pPr marL="3839845" lvl="4" indent="0">
              <a:buNone/>
              <a:defRPr sz="2000"/>
            </a:lvl5pPr>
            <a:lvl6pPr marL="4799965" lvl="5" indent="0">
              <a:buNone/>
              <a:defRPr sz="2000"/>
            </a:lvl6pPr>
            <a:lvl7pPr marL="5760085" lvl="6" indent="0">
              <a:buNone/>
              <a:defRPr sz="2000"/>
            </a:lvl7pPr>
            <a:lvl8pPr marL="6720205" lvl="7" indent="0">
              <a:buNone/>
              <a:defRPr sz="2000"/>
            </a:lvl8pPr>
            <a:lvl9pPr marL="7680325" lvl="8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477" y="2057400"/>
            <a:ext cx="3317703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960120" lvl="1" indent="0">
              <a:buNone/>
              <a:defRPr sz="1400"/>
            </a:lvl2pPr>
            <a:lvl3pPr marL="1920240" lvl="2" indent="0">
              <a:buNone/>
              <a:defRPr sz="1200"/>
            </a:lvl3pPr>
            <a:lvl4pPr marL="2880360" lvl="3" indent="0">
              <a:buNone/>
              <a:defRPr sz="1000"/>
            </a:lvl4pPr>
            <a:lvl5pPr marL="3839845" lvl="4" indent="0">
              <a:buNone/>
              <a:defRPr sz="1000"/>
            </a:lvl5pPr>
            <a:lvl6pPr marL="4799965" lvl="5" indent="0">
              <a:buNone/>
              <a:defRPr sz="1000"/>
            </a:lvl6pPr>
            <a:lvl7pPr marL="5760085" lvl="6" indent="0">
              <a:buNone/>
              <a:defRPr sz="1000"/>
            </a:lvl7pPr>
            <a:lvl8pPr marL="6720205" lvl="7" indent="0">
              <a:buNone/>
              <a:defRPr sz="1000"/>
            </a:lvl8pPr>
            <a:lvl9pPr marL="7680325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D9D416E-DBBD-48E9-97C1-67A8AC2BE801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0BAA17-A08B-4609-B85C-13BCB0E5134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B85934F-18D1-45AF-BCE9-5878360E7F05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07A7333-701E-4F02-ACCC-F321BDE8AE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9677590" y="365125"/>
            <a:ext cx="221805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1790890" y="365125"/>
            <a:ext cx="652557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D88BFDE-9429-4C78-8025-616A48006CF3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1F22A51-5FFC-41AE-B7BD-A4ADCFF6B47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F48F72-C125-4550-8704-F98A89EDE1F3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A07B1AF-4730-4573-90DE-F061250BC87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DE956C8-0B32-495D-9A6C-BB7CD1711A1D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C6B65D1-73B7-4335-BBD5-5A9681AE5EA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0F534DF-8284-4644-B93C-F0B34107B274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B94145D-DDF9-4EB5-B65E-5A09477DF36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F740ED4-6810-4C9A-B391-8905F1CFC292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D17C4B3-CA24-4C00-BA02-949F266F28D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F0513F0-5AF2-417C-9FF0-576AAD832EDA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57C5CC7-D393-45C8-AD6B-A32FC2BED9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5C9CA18-BD64-4812-87F7-75A067BB3C41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834DB07-2D7E-407E-9E1E-53151484A84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42EF77B-FA6E-45F6-B93E-079ABC4842C0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CB366B1-74CA-485B-BB0E-43B759E0162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13792D0-5368-4D78-8EB5-EED1ACA1F71A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1ACB22-6978-4F42-AA18-7F4613153EB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带导航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3220720" cy="6858000"/>
          </a:xfrm>
          <a:prstGeom prst="rect">
            <a:avLst/>
          </a:prstGeom>
          <a:gradFill>
            <a:gsLst>
              <a:gs pos="0">
                <a:srgbClr val="D1E6F3"/>
              </a:gs>
              <a:gs pos="100000">
                <a:srgbClr val="DEF0F9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宋体"/>
              <a:ea typeface="宋体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0"/>
          </p:nvPr>
        </p:nvSpPr>
        <p:spPr>
          <a:xfrm>
            <a:off x="295275" y="528638"/>
            <a:ext cx="2214563" cy="583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6681DD-2C58-4E7A-8DBC-54AEF0B707EB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1DEEE58-17F1-453B-BB2A-AF08DE5649A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0C10313-8790-4A40-B6FF-A7F5452FE332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64C91A-5B91-4341-9BB7-9A790DE3C31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2BF48D5-7E16-46D4-B803-CD2E29E590F7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D92E32-2C9C-4A7F-8388-24728407F3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C1A858-83FC-4FC8-B183-7C9174DF185E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8808A2C-2BCF-43D6-B302-6B876800B6C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带导航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3220720" cy="6858000"/>
          </a:xfrm>
          <a:prstGeom prst="rect">
            <a:avLst/>
          </a:prstGeom>
          <a:gradFill>
            <a:gsLst>
              <a:gs pos="0">
                <a:srgbClr val="D1E6F3"/>
              </a:gs>
              <a:gs pos="100000">
                <a:srgbClr val="DEF0F9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宋体"/>
              <a:ea typeface="宋体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0"/>
          </p:nvPr>
        </p:nvSpPr>
        <p:spPr>
          <a:xfrm>
            <a:off x="295275" y="528638"/>
            <a:ext cx="2214563" cy="583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7090" y="1122363"/>
            <a:ext cx="8743628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690" y="3602038"/>
            <a:ext cx="7714966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960029" lvl="1" indent="0" algn="ctr">
              <a:buNone/>
              <a:defRPr sz="2000"/>
            </a:lvl2pPr>
            <a:lvl3pPr marL="1920057" lvl="2" indent="0" algn="ctr">
              <a:buNone/>
              <a:defRPr sz="1800"/>
            </a:lvl3pPr>
            <a:lvl4pPr marL="2880086" lvl="3" indent="0" algn="ctr">
              <a:buNone/>
              <a:defRPr sz="1600"/>
            </a:lvl4pPr>
            <a:lvl5pPr marL="3840114" lvl="4" indent="0" algn="ctr">
              <a:buNone/>
              <a:defRPr sz="1600"/>
            </a:lvl5pPr>
            <a:lvl6pPr marL="4800143" lvl="5" indent="0" algn="ctr">
              <a:buNone/>
              <a:defRPr sz="1600"/>
            </a:lvl6pPr>
            <a:lvl7pPr marL="5760171" lvl="6" indent="0" algn="ctr">
              <a:buNone/>
              <a:defRPr sz="1600"/>
            </a:lvl7pPr>
            <a:lvl8pPr marL="6720200" lvl="7" indent="0" algn="ctr">
              <a:buNone/>
              <a:defRPr sz="1600"/>
            </a:lvl8pPr>
            <a:lvl9pPr marL="7680228" lvl="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154A567-2060-4431-9B67-7BB629580D7E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85D6CC5-EA3E-41C5-B7BF-99506252C3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32EB672-DF86-46D4-BDA5-E4D0552EC071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D4D55B2-F48F-42B1-A597-2D902B454A8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706BA28-5D61-4ADA-838C-CDE1FBDBFF35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F3F478B-6760-43CE-A854-B91B745EDD4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540" y="1709739"/>
            <a:ext cx="8872211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4540" y="4589464"/>
            <a:ext cx="8872211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/>
                </a:solidFill>
              </a:defRPr>
            </a:lvl1pPr>
            <a:lvl2pPr marL="960029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920057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2880086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3840114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4800143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5760171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67202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7680228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63177C2-4EB7-46C9-BE2E-B786D9FC7699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4D8C46-43D9-4090-8039-086D583143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889" y="1825625"/>
            <a:ext cx="437181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7124890" y="1825625"/>
            <a:ext cx="437181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511DD92-97AF-47CF-BBF4-A9056265C9C7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2533024-9D58-49FB-964E-DACB344CDDD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365126"/>
            <a:ext cx="887221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2478" y="1681163"/>
            <a:ext cx="4351722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960029" lvl="1" indent="0">
              <a:buNone/>
              <a:defRPr sz="2000" b="1"/>
            </a:lvl2pPr>
            <a:lvl3pPr marL="1920057" lvl="2" indent="0">
              <a:buNone/>
              <a:defRPr sz="1800" b="1"/>
            </a:lvl3pPr>
            <a:lvl4pPr marL="2880086" lvl="3" indent="0">
              <a:buNone/>
              <a:defRPr sz="1600" b="1"/>
            </a:lvl4pPr>
            <a:lvl5pPr marL="3840114" lvl="4" indent="0">
              <a:buNone/>
              <a:defRPr sz="1600" b="1"/>
            </a:lvl5pPr>
            <a:lvl6pPr marL="4800143" lvl="5" indent="0">
              <a:buNone/>
              <a:defRPr sz="1600" b="1"/>
            </a:lvl6pPr>
            <a:lvl7pPr marL="5760171" lvl="6" indent="0">
              <a:buNone/>
              <a:defRPr sz="1600" b="1"/>
            </a:lvl7pPr>
            <a:lvl8pPr marL="6720200" lvl="7" indent="0">
              <a:buNone/>
              <a:defRPr sz="1600" b="1"/>
            </a:lvl8pPr>
            <a:lvl9pPr marL="7680228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1792478" y="2505075"/>
            <a:ext cx="435172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7124890" y="1681163"/>
            <a:ext cx="4373154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960029" lvl="1" indent="0">
              <a:buNone/>
              <a:defRPr sz="2000" b="1"/>
            </a:lvl2pPr>
            <a:lvl3pPr marL="1920057" lvl="2" indent="0">
              <a:buNone/>
              <a:defRPr sz="1800" b="1"/>
            </a:lvl3pPr>
            <a:lvl4pPr marL="2880086" lvl="3" indent="0">
              <a:buNone/>
              <a:defRPr sz="1600" b="1"/>
            </a:lvl4pPr>
            <a:lvl5pPr marL="3840114" lvl="4" indent="0">
              <a:buNone/>
              <a:defRPr sz="1600" b="1"/>
            </a:lvl5pPr>
            <a:lvl6pPr marL="4800143" lvl="5" indent="0">
              <a:buNone/>
              <a:defRPr sz="1600" b="1"/>
            </a:lvl6pPr>
            <a:lvl7pPr marL="5760171" lvl="6" indent="0">
              <a:buNone/>
              <a:defRPr sz="1600" b="1"/>
            </a:lvl7pPr>
            <a:lvl8pPr marL="6720200" lvl="7" indent="0">
              <a:buNone/>
              <a:defRPr sz="1600" b="1"/>
            </a:lvl8pPr>
            <a:lvl9pPr marL="7680228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7124890" y="2505075"/>
            <a:ext cx="437315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4A445D-64DE-4EFB-976B-C538BEF94076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7749B1-F6B0-4E6A-9BDD-359E88078A9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CCFFAE-EE9E-47F6-AC23-EDAF634F6538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026F9F6-3D68-4F66-84F4-512472ABB63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2659B9D-7825-42FC-AEEC-C91CB6983FBE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4C36177-03E9-4367-89F5-90037295A20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457200"/>
            <a:ext cx="3317703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5877" y="987426"/>
            <a:ext cx="5207602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477" y="2057400"/>
            <a:ext cx="3317703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960029" lvl="1" indent="0">
              <a:buNone/>
              <a:defRPr sz="1400"/>
            </a:lvl2pPr>
            <a:lvl3pPr marL="1920057" lvl="2" indent="0">
              <a:buNone/>
              <a:defRPr sz="1200"/>
            </a:lvl3pPr>
            <a:lvl4pPr marL="2880086" lvl="3" indent="0">
              <a:buNone/>
              <a:defRPr sz="1000"/>
            </a:lvl4pPr>
            <a:lvl5pPr marL="3840114" lvl="4" indent="0">
              <a:buNone/>
              <a:defRPr sz="1000"/>
            </a:lvl5pPr>
            <a:lvl6pPr marL="4800143" lvl="5" indent="0">
              <a:buNone/>
              <a:defRPr sz="1000"/>
            </a:lvl6pPr>
            <a:lvl7pPr marL="5760171" lvl="6" indent="0">
              <a:buNone/>
              <a:defRPr sz="1000"/>
            </a:lvl7pPr>
            <a:lvl8pPr marL="6720200" lvl="7" indent="0">
              <a:buNone/>
              <a:defRPr sz="1000"/>
            </a:lvl8pPr>
            <a:lvl9pPr marL="7680228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BBA18AE-4E62-46B5-BC97-4B8BA889AC24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F4B604A-9172-4DE1-8754-AC5A5061F87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457200"/>
            <a:ext cx="3317703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35877" y="987426"/>
            <a:ext cx="5207602" cy="4873625"/>
          </a:xfrm>
        </p:spPr>
        <p:txBody>
          <a:bodyPr anchor="t"/>
          <a:lstStyle>
            <a:lvl1pPr marL="0" lvl="0" indent="0">
              <a:buNone/>
              <a:defRPr sz="3200"/>
            </a:lvl1pPr>
            <a:lvl2pPr marL="960029" lvl="1" indent="0">
              <a:buNone/>
              <a:defRPr sz="2800"/>
            </a:lvl2pPr>
            <a:lvl3pPr marL="1920057" lvl="2" indent="0">
              <a:buNone/>
              <a:defRPr sz="2400"/>
            </a:lvl3pPr>
            <a:lvl4pPr marL="2880086" lvl="3" indent="0">
              <a:buNone/>
              <a:defRPr sz="2000"/>
            </a:lvl4pPr>
            <a:lvl5pPr marL="3840114" lvl="4" indent="0">
              <a:buNone/>
              <a:defRPr sz="2000"/>
            </a:lvl5pPr>
            <a:lvl6pPr marL="4800143" lvl="5" indent="0">
              <a:buNone/>
              <a:defRPr sz="2000"/>
            </a:lvl6pPr>
            <a:lvl7pPr marL="5760171" lvl="6" indent="0">
              <a:buNone/>
              <a:defRPr sz="2000"/>
            </a:lvl7pPr>
            <a:lvl8pPr marL="6720200" lvl="7" indent="0">
              <a:buNone/>
              <a:defRPr sz="2000"/>
            </a:lvl8pPr>
            <a:lvl9pPr marL="7680228" lvl="8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477" y="2057400"/>
            <a:ext cx="3317703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960029" lvl="1" indent="0">
              <a:buNone/>
              <a:defRPr sz="1400"/>
            </a:lvl2pPr>
            <a:lvl3pPr marL="1920057" lvl="2" indent="0">
              <a:buNone/>
              <a:defRPr sz="1200"/>
            </a:lvl3pPr>
            <a:lvl4pPr marL="2880086" lvl="3" indent="0">
              <a:buNone/>
              <a:defRPr sz="1000"/>
            </a:lvl4pPr>
            <a:lvl5pPr marL="3840114" lvl="4" indent="0">
              <a:buNone/>
              <a:defRPr sz="1000"/>
            </a:lvl5pPr>
            <a:lvl6pPr marL="4800143" lvl="5" indent="0">
              <a:buNone/>
              <a:defRPr sz="1000"/>
            </a:lvl6pPr>
            <a:lvl7pPr marL="5760171" lvl="6" indent="0">
              <a:buNone/>
              <a:defRPr sz="1000"/>
            </a:lvl7pPr>
            <a:lvl8pPr marL="6720200" lvl="7" indent="0">
              <a:buNone/>
              <a:defRPr sz="1000"/>
            </a:lvl8pPr>
            <a:lvl9pPr marL="7680228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54C1062-6BFF-4008-9C48-7F95F5EDAD28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7F956A-AAC4-4263-BC01-C372AE548B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7D78FE1-F769-4F06-8B39-B9426425EF01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877DDC3-D232-434F-A95E-AD13B7CC0A2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9677590" y="365125"/>
            <a:ext cx="221805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1790890" y="365125"/>
            <a:ext cx="652557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6CFBE9-FC4F-452B-BFF6-6920FFC25260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DCD166E-9992-4287-821B-1E4CB38B10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69876CF-FC89-40D2-9847-133900AA54B8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CA5C47-6AC3-48C4-9393-BB084A487F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7090" y="1122363"/>
            <a:ext cx="8743628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690" y="3602038"/>
            <a:ext cx="7714966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960120" lvl="1" indent="0" algn="ctr">
              <a:buNone/>
              <a:defRPr sz="2000"/>
            </a:lvl2pPr>
            <a:lvl3pPr marL="1920240" lvl="2" indent="0" algn="ctr">
              <a:buNone/>
              <a:defRPr sz="1800"/>
            </a:lvl3pPr>
            <a:lvl4pPr marL="2880360" lvl="3" indent="0" algn="ctr">
              <a:buNone/>
              <a:defRPr sz="1600"/>
            </a:lvl4pPr>
            <a:lvl5pPr marL="3839845" lvl="4" indent="0" algn="ctr">
              <a:buNone/>
              <a:defRPr sz="1600"/>
            </a:lvl5pPr>
            <a:lvl6pPr marL="4799965" lvl="5" indent="0" algn="ctr">
              <a:buNone/>
              <a:defRPr sz="1600"/>
            </a:lvl6pPr>
            <a:lvl7pPr marL="5760085" lvl="6" indent="0" algn="ctr">
              <a:buNone/>
              <a:defRPr sz="1600"/>
            </a:lvl7pPr>
            <a:lvl8pPr marL="6720205" lvl="7" indent="0" algn="ctr">
              <a:buNone/>
              <a:defRPr sz="1600"/>
            </a:lvl8pPr>
            <a:lvl9pPr marL="7680325" lvl="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3AFA994-D6AB-4903-862E-76BDE8B3BC5E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F59071C-E368-4AC1-A8B0-50F3F1D4AF5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DBBE9A-A0AF-4228-AE0E-964377F5B96F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FD9EAE5-AD25-474C-A8BD-E902BC09F9A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540" y="1709739"/>
            <a:ext cx="8872211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4540" y="4589464"/>
            <a:ext cx="8872211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/>
                </a:solidFill>
              </a:defRPr>
            </a:lvl1pPr>
            <a:lvl2pPr marL="96012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92024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288036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3839845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4799965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5760085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6720205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7680325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A27717-681E-4B62-B7B5-9A644C30FB75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55ECC0-7B73-4AD2-AD39-1466C397891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889" y="1825625"/>
            <a:ext cx="437181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7124890" y="1825625"/>
            <a:ext cx="437181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3888B09-59D8-4805-BB6F-3D873DE25ADF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6AEC39C-2A07-4F74-B5BC-2CF0E6857AB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365126"/>
            <a:ext cx="887221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2478" y="1681163"/>
            <a:ext cx="4351722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960120" lvl="1" indent="0">
              <a:buNone/>
              <a:defRPr sz="2000" b="1"/>
            </a:lvl2pPr>
            <a:lvl3pPr marL="1920240" lvl="2" indent="0">
              <a:buNone/>
              <a:defRPr sz="1800" b="1"/>
            </a:lvl3pPr>
            <a:lvl4pPr marL="2880360" lvl="3" indent="0">
              <a:buNone/>
              <a:defRPr sz="1600" b="1"/>
            </a:lvl4pPr>
            <a:lvl5pPr marL="3839845" lvl="4" indent="0">
              <a:buNone/>
              <a:defRPr sz="1600" b="1"/>
            </a:lvl5pPr>
            <a:lvl6pPr marL="4799965" lvl="5" indent="0">
              <a:buNone/>
              <a:defRPr sz="1600" b="1"/>
            </a:lvl6pPr>
            <a:lvl7pPr marL="5760085" lvl="6" indent="0">
              <a:buNone/>
              <a:defRPr sz="1600" b="1"/>
            </a:lvl7pPr>
            <a:lvl8pPr marL="6720205" lvl="7" indent="0">
              <a:buNone/>
              <a:defRPr sz="1600" b="1"/>
            </a:lvl8pPr>
            <a:lvl9pPr marL="7680325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1792478" y="2505075"/>
            <a:ext cx="435172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7124890" y="1681163"/>
            <a:ext cx="4373154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960120" lvl="1" indent="0">
              <a:buNone/>
              <a:defRPr sz="2000" b="1"/>
            </a:lvl2pPr>
            <a:lvl3pPr marL="1920240" lvl="2" indent="0">
              <a:buNone/>
              <a:defRPr sz="1800" b="1"/>
            </a:lvl3pPr>
            <a:lvl4pPr marL="2880360" lvl="3" indent="0">
              <a:buNone/>
              <a:defRPr sz="1600" b="1"/>
            </a:lvl4pPr>
            <a:lvl5pPr marL="3839845" lvl="4" indent="0">
              <a:buNone/>
              <a:defRPr sz="1600" b="1"/>
            </a:lvl5pPr>
            <a:lvl6pPr marL="4799965" lvl="5" indent="0">
              <a:buNone/>
              <a:defRPr sz="1600" b="1"/>
            </a:lvl6pPr>
            <a:lvl7pPr marL="5760085" lvl="6" indent="0">
              <a:buNone/>
              <a:defRPr sz="1600" b="1"/>
            </a:lvl7pPr>
            <a:lvl8pPr marL="6720205" lvl="7" indent="0">
              <a:buNone/>
              <a:defRPr sz="1600" b="1"/>
            </a:lvl8pPr>
            <a:lvl9pPr marL="7680325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7124890" y="2505075"/>
            <a:ext cx="437315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6D4C630-4000-4BA1-A8C2-878FF61C89C5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762D85-C093-4070-B3C2-94AF918E454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7B0986F-998F-45BD-A0D5-4190488D1C8F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ED92FA1-A717-42E8-B542-B49F6217A0F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5B6336B-EC04-4291-BA9D-ED09F74ECB3A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8074594-F745-4EDB-B88A-BA973649741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457200"/>
            <a:ext cx="3317703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5877" y="987426"/>
            <a:ext cx="5207602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477" y="2057400"/>
            <a:ext cx="3317703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960120" lvl="1" indent="0">
              <a:buNone/>
              <a:defRPr sz="1400"/>
            </a:lvl2pPr>
            <a:lvl3pPr marL="1920240" lvl="2" indent="0">
              <a:buNone/>
              <a:defRPr sz="1200"/>
            </a:lvl3pPr>
            <a:lvl4pPr marL="2880360" lvl="3" indent="0">
              <a:buNone/>
              <a:defRPr sz="1000"/>
            </a:lvl4pPr>
            <a:lvl5pPr marL="3839845" lvl="4" indent="0">
              <a:buNone/>
              <a:defRPr sz="1000"/>
            </a:lvl5pPr>
            <a:lvl6pPr marL="4799965" lvl="5" indent="0">
              <a:buNone/>
              <a:defRPr sz="1000"/>
            </a:lvl6pPr>
            <a:lvl7pPr marL="5760085" lvl="6" indent="0">
              <a:buNone/>
              <a:defRPr sz="1000"/>
            </a:lvl7pPr>
            <a:lvl8pPr marL="6720205" lvl="7" indent="0">
              <a:buNone/>
              <a:defRPr sz="1000"/>
            </a:lvl8pPr>
            <a:lvl9pPr marL="7680325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7B4F53B-8B13-4433-BC41-FFF909C822CF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9D721D4-7716-4EC3-A8F3-670BB30857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7" y="457200"/>
            <a:ext cx="3317703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35877" y="987426"/>
            <a:ext cx="5207602" cy="4873625"/>
          </a:xfrm>
        </p:spPr>
        <p:txBody>
          <a:bodyPr anchor="t"/>
          <a:lstStyle>
            <a:lvl1pPr marL="0" lvl="0" indent="0">
              <a:buNone/>
              <a:defRPr sz="3200"/>
            </a:lvl1pPr>
            <a:lvl2pPr marL="960120" lvl="1" indent="0">
              <a:buNone/>
              <a:defRPr sz="2800"/>
            </a:lvl2pPr>
            <a:lvl3pPr marL="1920240" lvl="2" indent="0">
              <a:buNone/>
              <a:defRPr sz="2400"/>
            </a:lvl3pPr>
            <a:lvl4pPr marL="2880360" lvl="3" indent="0">
              <a:buNone/>
              <a:defRPr sz="2000"/>
            </a:lvl4pPr>
            <a:lvl5pPr marL="3839845" lvl="4" indent="0">
              <a:buNone/>
              <a:defRPr sz="2000"/>
            </a:lvl5pPr>
            <a:lvl6pPr marL="4799965" lvl="5" indent="0">
              <a:buNone/>
              <a:defRPr sz="2000"/>
            </a:lvl6pPr>
            <a:lvl7pPr marL="5760085" lvl="6" indent="0">
              <a:buNone/>
              <a:defRPr sz="2000"/>
            </a:lvl7pPr>
            <a:lvl8pPr marL="6720205" lvl="7" indent="0">
              <a:buNone/>
              <a:defRPr sz="2000"/>
            </a:lvl8pPr>
            <a:lvl9pPr marL="7680325" lvl="8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792477" y="2057400"/>
            <a:ext cx="3317703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960120" lvl="1" indent="0">
              <a:buNone/>
              <a:defRPr sz="1400"/>
            </a:lvl2pPr>
            <a:lvl3pPr marL="1920240" lvl="2" indent="0">
              <a:buNone/>
              <a:defRPr sz="1200"/>
            </a:lvl3pPr>
            <a:lvl4pPr marL="2880360" lvl="3" indent="0">
              <a:buNone/>
              <a:defRPr sz="1000"/>
            </a:lvl4pPr>
            <a:lvl5pPr marL="3839845" lvl="4" indent="0">
              <a:buNone/>
              <a:defRPr sz="1000"/>
            </a:lvl5pPr>
            <a:lvl6pPr marL="4799965" lvl="5" indent="0">
              <a:buNone/>
              <a:defRPr sz="1000"/>
            </a:lvl6pPr>
            <a:lvl7pPr marL="5760085" lvl="6" indent="0">
              <a:buNone/>
              <a:defRPr sz="1000"/>
            </a:lvl7pPr>
            <a:lvl8pPr marL="6720205" lvl="7" indent="0">
              <a:buNone/>
              <a:defRPr sz="1000"/>
            </a:lvl8pPr>
            <a:lvl9pPr marL="7680325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CCFA6A3-A34A-48FB-9755-04C2AD8F39BE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91E06D8-6B82-4CBB-BF33-62C53AFAAD9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A9D0E5E-77D2-4AAB-A4E6-F3BC9CB4F668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D056761-DD14-48C9-8C70-BD6DA0362B9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AE03D8-DE8E-4B39-98C3-A010D55B870A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E4C9B7-D209-4858-8897-511AC34E9A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9677590" y="365125"/>
            <a:ext cx="221805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1790890" y="365125"/>
            <a:ext cx="652557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3D1158-49B1-4191-81A0-80DB61FF88DF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1D3A15-79E0-40C4-9033-FB0A69B08C0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6CCECA8-D085-4443-BEA5-10D7858FBD1D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4F26C05-20E7-40D2-9EFF-A73D8EAF458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A6E4D1-1A3F-4E71-BB63-755838130DF9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7D98E7C-A7C5-4117-963D-5C4F4E4FFE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F3CE38A-A50A-4B3D-BE32-5549007648DE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7C0EEE-70A5-4C7E-B77D-BFAB7D105B3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E50A965-94F0-4A4F-BC75-1329A09964FA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0B1E16F-4FC2-4971-BB78-A36B20433F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58F3CF-5B4B-4680-B737-4983F1F8A2D7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49A11B0-F6AD-49B2-9269-1EC1904E06C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71D7111-CFB8-44BB-BE51-7EA2DF16BB97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D852F6-1515-44CF-B77C-823A7BFBD04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9BD33B3-A35A-4F04-BD61-FBCB16904E7D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200415-669A-4D8F-B120-CA0B7ABD67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带导航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3220720" cy="6858000"/>
          </a:xfrm>
          <a:prstGeom prst="rect">
            <a:avLst/>
          </a:prstGeom>
          <a:gradFill>
            <a:gsLst>
              <a:gs pos="0">
                <a:srgbClr val="D1E6F3"/>
              </a:gs>
              <a:gs pos="100000">
                <a:srgbClr val="DEF0F9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宋体"/>
              <a:ea typeface="宋体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0"/>
          </p:nvPr>
        </p:nvSpPr>
        <p:spPr>
          <a:xfrm>
            <a:off x="295275" y="528638"/>
            <a:ext cx="2214563" cy="583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C83F398-6284-4BB6-B690-1F24C1B24CD7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89F31F8-C522-4FFE-86D4-3A5E86DD950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带导航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3220720" cy="6858000"/>
          </a:xfrm>
          <a:prstGeom prst="rect">
            <a:avLst/>
          </a:prstGeom>
          <a:gradFill>
            <a:gsLst>
              <a:gs pos="0">
                <a:srgbClr val="D1E6F3"/>
              </a:gs>
              <a:gs pos="100000">
                <a:srgbClr val="DEF0F9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0"/>
          </p:nvPr>
        </p:nvSpPr>
        <p:spPr>
          <a:xfrm>
            <a:off x="295275" y="528638"/>
            <a:ext cx="2214563" cy="583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8E6D0EB-9F8A-4720-AE0C-6844ABD10B50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BC35CAA-6164-410D-994A-DAC28727A25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686C2B6-3FAC-4245-9721-EF5BDCC38540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1B35830-5819-4062-B044-F172591054A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092D9F-A6B2-405D-8EC0-2649A6A5E3C9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8E224BA-7936-4981-8540-0CFE29DB7C1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带导航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3220720" cy="6858000"/>
          </a:xfrm>
          <a:prstGeom prst="rect">
            <a:avLst/>
          </a:prstGeom>
          <a:gradFill>
            <a:gsLst>
              <a:gs pos="0">
                <a:srgbClr val="D1E6F3"/>
              </a:gs>
              <a:gs pos="100000">
                <a:srgbClr val="DEF0F9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宋体"/>
              <a:ea typeface="宋体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0"/>
          </p:nvPr>
        </p:nvSpPr>
        <p:spPr>
          <a:xfrm>
            <a:off x="295275" y="528638"/>
            <a:ext cx="2214563" cy="583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205B49-62DE-49E8-9419-88DC29F427BA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A300DAC-94F1-4222-989F-BE96144AFC2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02B9DCC-BECF-42A0-B2D2-1EE9953ED32B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3437CBE-58ED-4760-9E22-EC7AD80F1C1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7D5AB16-D4AD-43D6-936A-5B97D7EB90AB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CE8B25-647C-4796-93B8-8EC1E0AE76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113C2E-C74D-4518-A239-444CBCBB551F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D7FBFF2-BF98-4EF0-AA63-BD0DC096B8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8B0138A-B7B3-4ACD-8E9A-456FBD520F2C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271BE3-0D72-4204-9AF1-9575071765B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664BF8E-744C-44E7-9CF6-ECE315850AD0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B3613E-A4AB-4828-8C52-74075631616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A4AE2BB-6F4C-4E51-BC23-BE2A5C846D39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A701D44-0399-436F-A99F-3C892A99E31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D26BDEF-4756-4C4F-902F-4E7353D4AC13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CA41B7-51C5-436A-9BE8-2434E349AEB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带导航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3220720" cy="6858000"/>
          </a:xfrm>
          <a:prstGeom prst="rect">
            <a:avLst/>
          </a:prstGeom>
          <a:gradFill>
            <a:gsLst>
              <a:gs pos="0">
                <a:srgbClr val="D1E6F3"/>
              </a:gs>
              <a:gs pos="100000">
                <a:srgbClr val="DEF0F9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宋体"/>
              <a:ea typeface="宋体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0"/>
          </p:nvPr>
        </p:nvSpPr>
        <p:spPr>
          <a:xfrm>
            <a:off x="295275" y="528638"/>
            <a:ext cx="2214563" cy="583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D461859-A2DB-465D-8F40-7808045EC0A1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DCE1A0C-A099-4182-8926-4C15A780C7B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F3D5CFC-C5FE-47DF-99E9-0DBF6CFCC25F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FB080B-D9E6-4A53-B59A-2CC2ABA1B5B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9D83AD-A07E-4194-B701-C0326CBE8D02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304C5E7-1583-4DA3-8982-57676A0C16D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F1F1126-74E0-45FC-90D0-CC1177054A78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A1D0756-C028-4C5C-92F4-0348BEA5172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带导航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3220720" cy="6858000"/>
          </a:xfrm>
          <a:prstGeom prst="rect">
            <a:avLst/>
          </a:prstGeom>
          <a:gradFill>
            <a:gsLst>
              <a:gs pos="0">
                <a:srgbClr val="D1E6F3"/>
              </a:gs>
              <a:gs pos="100000">
                <a:srgbClr val="DEF0F9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宋体"/>
              <a:ea typeface="宋体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0"/>
          </p:nvPr>
        </p:nvSpPr>
        <p:spPr>
          <a:xfrm>
            <a:off x="295275" y="528638"/>
            <a:ext cx="2214563" cy="583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EECA3-C03E-4ACB-AD5C-8DEF1615D3F2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706C9-93C7-45E0-ACA5-0F3A3DAFB99D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p14="http://schemas.microsoft.com/office/powerpoint/2010/main">
      <p:transition>
        <p:fade/>
      </p:transition>
    </mc:Fallback>
  </mc:AlternateConten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0890" y="365126"/>
            <a:ext cx="8872211" cy="1325563"/>
          </a:xfrm>
          <a:prstGeom prst="rect">
            <a:avLst/>
          </a:prstGeom>
        </p:spPr>
        <p:txBody>
          <a:bodyPr vert="horz" lIns="43548" tIns="21774" rIns="43548" bIns="21774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0890" y="1825625"/>
            <a:ext cx="8872211" cy="4351338"/>
          </a:xfrm>
          <a:prstGeom prst="rect">
            <a:avLst/>
          </a:prstGeom>
        </p:spPr>
        <p:txBody>
          <a:bodyPr vert="horz" lIns="43548" tIns="21774" rIns="43548" bIns="21774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2"/>
          </p:nvPr>
        </p:nvSpPr>
        <p:spPr>
          <a:xfrm>
            <a:off x="1790889" y="6356352"/>
            <a:ext cx="231449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8E5E7-E6EB-4C27-A6B4-FFC6916F5C28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xfrm>
            <a:off x="4991290" y="6356352"/>
            <a:ext cx="3471735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4"/>
          </p:nvPr>
        </p:nvSpPr>
        <p:spPr>
          <a:xfrm>
            <a:off x="9563289" y="6356352"/>
            <a:ext cx="231449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4E0F8-F5E5-4665-8EDD-97BEE4E4C4E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lvl="0" algn="l" defTabSz="1920057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480014" lvl="0" indent="-480014" algn="l" defTabSz="1920057">
        <a:lnSpc>
          <a:spcPct val="90000"/>
        </a:lnSpc>
        <a:spcBef>
          <a:spcPts val="2100"/>
        </a:spcBef>
        <a:buFont typeface="Arial" charset="0"/>
        <a:buChar char="•"/>
        <a:defRPr sz="5879" kern="1200">
          <a:solidFill>
            <a:schemeClr val="tx1"/>
          </a:solidFill>
          <a:latin typeface="Calibri"/>
          <a:ea typeface="等线"/>
        </a:defRPr>
      </a:lvl1pPr>
      <a:lvl2pPr marL="1440043" lvl="1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5040" kern="1200">
          <a:solidFill>
            <a:schemeClr val="tx1"/>
          </a:solidFill>
          <a:latin typeface="Calibri"/>
          <a:ea typeface="等线"/>
        </a:defRPr>
      </a:lvl2pPr>
      <a:lvl3pPr marL="2400071" lvl="2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4200" kern="1200">
          <a:solidFill>
            <a:schemeClr val="tx1"/>
          </a:solidFill>
          <a:latin typeface="Calibri"/>
          <a:ea typeface="等线"/>
        </a:defRPr>
      </a:lvl3pPr>
      <a:lvl4pPr marL="3360100" lvl="3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4pPr>
      <a:lvl5pPr marL="4320129" lvl="4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5pPr>
      <a:lvl6pPr marL="5280157" lvl="5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6pPr>
      <a:lvl7pPr marL="6240186" lvl="6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7pPr>
      <a:lvl8pPr marL="7200214" lvl="7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8pPr>
      <a:lvl9pPr marL="8160243" lvl="8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1920057">
        <a:defRPr sz="3780" kern="1200">
          <a:solidFill>
            <a:schemeClr val="tx1"/>
          </a:solidFill>
          <a:latin typeface="Calibri"/>
          <a:ea typeface="等线"/>
        </a:defRPr>
      </a:lvl1pPr>
      <a:lvl2pPr marL="960029" lvl="1" algn="l" defTabSz="1920057">
        <a:defRPr sz="3780" kern="1200">
          <a:solidFill>
            <a:schemeClr val="tx1"/>
          </a:solidFill>
          <a:latin typeface="Calibri"/>
          <a:ea typeface="等线"/>
        </a:defRPr>
      </a:lvl2pPr>
      <a:lvl3pPr marL="1920057" lvl="2" algn="l" defTabSz="1920057">
        <a:defRPr sz="3780" kern="1200">
          <a:solidFill>
            <a:schemeClr val="tx1"/>
          </a:solidFill>
          <a:latin typeface="Calibri"/>
          <a:ea typeface="等线"/>
        </a:defRPr>
      </a:lvl3pPr>
      <a:lvl4pPr marL="2880086" lvl="3" algn="l" defTabSz="1920057">
        <a:defRPr sz="3780" kern="1200">
          <a:solidFill>
            <a:schemeClr val="tx1"/>
          </a:solidFill>
          <a:latin typeface="Calibri"/>
          <a:ea typeface="等线"/>
        </a:defRPr>
      </a:lvl4pPr>
      <a:lvl5pPr marL="3840114" lvl="4" algn="l" defTabSz="1920057">
        <a:defRPr sz="3780" kern="1200">
          <a:solidFill>
            <a:schemeClr val="tx1"/>
          </a:solidFill>
          <a:latin typeface="Calibri"/>
          <a:ea typeface="等线"/>
        </a:defRPr>
      </a:lvl5pPr>
      <a:lvl6pPr marL="4800143" lvl="5" algn="l" defTabSz="1920057">
        <a:defRPr sz="3780" kern="1200">
          <a:solidFill>
            <a:schemeClr val="tx1"/>
          </a:solidFill>
          <a:latin typeface="Calibri"/>
          <a:ea typeface="等线"/>
        </a:defRPr>
      </a:lvl6pPr>
      <a:lvl7pPr marL="5760171" lvl="6" algn="l" defTabSz="1920057">
        <a:defRPr sz="3780" kern="1200">
          <a:solidFill>
            <a:schemeClr val="tx1"/>
          </a:solidFill>
          <a:latin typeface="Calibri"/>
          <a:ea typeface="等线"/>
        </a:defRPr>
      </a:lvl7pPr>
      <a:lvl8pPr marL="6720200" lvl="7" algn="l" defTabSz="1920057">
        <a:defRPr sz="3780" kern="1200">
          <a:solidFill>
            <a:schemeClr val="tx1"/>
          </a:solidFill>
          <a:latin typeface="Calibri"/>
          <a:ea typeface="等线"/>
        </a:defRPr>
      </a:lvl8pPr>
      <a:lvl9pPr marL="7680228" lvl="8" algn="l" defTabSz="1920057">
        <a:defRPr sz="378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0890" y="365126"/>
            <a:ext cx="8872211" cy="1325563"/>
          </a:xfrm>
          <a:prstGeom prst="rect">
            <a:avLst/>
          </a:prstGeom>
        </p:spPr>
        <p:txBody>
          <a:bodyPr vert="horz" lIns="43548" tIns="21774" rIns="43548" bIns="21774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0890" y="1825625"/>
            <a:ext cx="8872211" cy="4351338"/>
          </a:xfrm>
          <a:prstGeom prst="rect">
            <a:avLst/>
          </a:prstGeom>
        </p:spPr>
        <p:txBody>
          <a:bodyPr vert="horz" lIns="43548" tIns="21774" rIns="43548" bIns="21774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2"/>
          </p:nvPr>
        </p:nvSpPr>
        <p:spPr>
          <a:xfrm>
            <a:off x="1790889" y="6356352"/>
            <a:ext cx="231449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3E11B-1547-4E0D-9669-F411FFEE56F5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xfrm>
            <a:off x="4991290" y="6356352"/>
            <a:ext cx="3471735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4"/>
          </p:nvPr>
        </p:nvSpPr>
        <p:spPr>
          <a:xfrm>
            <a:off x="9563289" y="6356352"/>
            <a:ext cx="231449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FCCB1-AF49-47C6-B280-0D3D78534B4B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lvl="0" algn="l" defTabSz="1920240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480060" lvl="0" indent="-480060" algn="l" defTabSz="1920240">
        <a:lnSpc>
          <a:spcPct val="90000"/>
        </a:lnSpc>
        <a:spcBef>
          <a:spcPts val="2100"/>
        </a:spcBef>
        <a:buFont typeface="Arial" charset="0"/>
        <a:buChar char="•"/>
        <a:defRPr sz="5880" kern="1200">
          <a:solidFill>
            <a:schemeClr val="tx1"/>
          </a:solidFill>
          <a:latin typeface="Calibri"/>
          <a:ea typeface="等线"/>
        </a:defRPr>
      </a:lvl1pPr>
      <a:lvl2pPr marL="1440180" lvl="1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5040" kern="1200">
          <a:solidFill>
            <a:schemeClr val="tx1"/>
          </a:solidFill>
          <a:latin typeface="Calibri"/>
          <a:ea typeface="等线"/>
        </a:defRPr>
      </a:lvl2pPr>
      <a:lvl3pPr marL="2400300" lvl="2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4200" kern="1200">
          <a:solidFill>
            <a:schemeClr val="tx1"/>
          </a:solidFill>
          <a:latin typeface="Calibri"/>
          <a:ea typeface="等线"/>
        </a:defRPr>
      </a:lvl3pPr>
      <a:lvl4pPr marL="3359785" lvl="3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4pPr>
      <a:lvl5pPr marL="4319905" lvl="4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5pPr>
      <a:lvl6pPr marL="5280025" lvl="5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6pPr>
      <a:lvl7pPr marL="6240145" lvl="6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7pPr>
      <a:lvl8pPr marL="7200265" lvl="7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8pPr>
      <a:lvl9pPr marL="8160385" lvl="8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1920240">
        <a:defRPr sz="3780" kern="1200">
          <a:solidFill>
            <a:schemeClr val="tx1"/>
          </a:solidFill>
          <a:latin typeface="Calibri"/>
          <a:ea typeface="等线"/>
        </a:defRPr>
      </a:lvl1pPr>
      <a:lvl2pPr marL="960120" lvl="1" algn="l" defTabSz="1920240">
        <a:defRPr sz="3780" kern="1200">
          <a:solidFill>
            <a:schemeClr val="tx1"/>
          </a:solidFill>
          <a:latin typeface="Calibri"/>
          <a:ea typeface="等线"/>
        </a:defRPr>
      </a:lvl2pPr>
      <a:lvl3pPr marL="1920240" lvl="2" algn="l" defTabSz="1920240">
        <a:defRPr sz="3780" kern="1200">
          <a:solidFill>
            <a:schemeClr val="tx1"/>
          </a:solidFill>
          <a:latin typeface="Calibri"/>
          <a:ea typeface="等线"/>
        </a:defRPr>
      </a:lvl3pPr>
      <a:lvl4pPr marL="2880360" lvl="3" algn="l" defTabSz="1920240">
        <a:defRPr sz="3780" kern="1200">
          <a:solidFill>
            <a:schemeClr val="tx1"/>
          </a:solidFill>
          <a:latin typeface="Calibri"/>
          <a:ea typeface="等线"/>
        </a:defRPr>
      </a:lvl4pPr>
      <a:lvl5pPr marL="3839845" lvl="4" algn="l" defTabSz="1920240">
        <a:defRPr sz="3780" kern="1200">
          <a:solidFill>
            <a:schemeClr val="tx1"/>
          </a:solidFill>
          <a:latin typeface="Calibri"/>
          <a:ea typeface="等线"/>
        </a:defRPr>
      </a:lvl5pPr>
      <a:lvl6pPr marL="4799965" lvl="5" algn="l" defTabSz="1920240">
        <a:defRPr sz="3780" kern="1200">
          <a:solidFill>
            <a:schemeClr val="tx1"/>
          </a:solidFill>
          <a:latin typeface="Calibri"/>
          <a:ea typeface="等线"/>
        </a:defRPr>
      </a:lvl6pPr>
      <a:lvl7pPr marL="5760085" lvl="6" algn="l" defTabSz="1920240">
        <a:defRPr sz="3780" kern="1200">
          <a:solidFill>
            <a:schemeClr val="tx1"/>
          </a:solidFill>
          <a:latin typeface="Calibri"/>
          <a:ea typeface="等线"/>
        </a:defRPr>
      </a:lvl7pPr>
      <a:lvl8pPr marL="6720205" lvl="7" algn="l" defTabSz="1920240">
        <a:defRPr sz="3780" kern="1200">
          <a:solidFill>
            <a:schemeClr val="tx1"/>
          </a:solidFill>
          <a:latin typeface="Calibri"/>
          <a:ea typeface="等线"/>
        </a:defRPr>
      </a:lvl8pPr>
      <a:lvl9pPr marL="7680325" lvl="8" algn="l" defTabSz="1920240">
        <a:defRPr sz="378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  <a:latin typeface="宋体"/>
                <a:ea typeface="宋体"/>
              </a:defRPr>
            </a:lvl1pPr>
          </a:lstStyle>
          <a:p>
            <a:fld id="{C13072B5-E9C1-4AC2-9C22-146E13E3154E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  <a:latin typeface="宋体"/>
                <a:ea typeface="宋体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  <a:latin typeface="宋体"/>
                <a:ea typeface="宋体"/>
              </a:defRPr>
            </a:lvl1pPr>
          </a:lstStyle>
          <a:p>
            <a:fld id="{42041EFA-CB04-4C5A-80D6-8AF6A29F4C3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/>
          <a:ea typeface="宋体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宋体"/>
          <a:ea typeface="宋体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宋体"/>
          <a:ea typeface="宋体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宋体"/>
          <a:ea typeface="宋体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宋体"/>
          <a:ea typeface="宋体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宋体"/>
          <a:ea typeface="宋体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0890" y="365126"/>
            <a:ext cx="8872211" cy="1325563"/>
          </a:xfrm>
          <a:prstGeom prst="rect">
            <a:avLst/>
          </a:prstGeom>
        </p:spPr>
        <p:txBody>
          <a:bodyPr vert="horz" lIns="43548" tIns="21774" rIns="43548" bIns="21774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0890" y="1825625"/>
            <a:ext cx="8872211" cy="4351338"/>
          </a:xfrm>
          <a:prstGeom prst="rect">
            <a:avLst/>
          </a:prstGeom>
        </p:spPr>
        <p:txBody>
          <a:bodyPr vert="horz" lIns="43548" tIns="21774" rIns="43548" bIns="21774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2"/>
          </p:nvPr>
        </p:nvSpPr>
        <p:spPr>
          <a:xfrm>
            <a:off x="1790889" y="6356352"/>
            <a:ext cx="231449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9C94-EC9C-47CD-AEF1-FA3680DFCFDB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xfrm>
            <a:off x="4991290" y="6356352"/>
            <a:ext cx="3471735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4"/>
          </p:nvPr>
        </p:nvSpPr>
        <p:spPr>
          <a:xfrm>
            <a:off x="9563289" y="6356352"/>
            <a:ext cx="231449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A86C0-6CD4-4C2F-BA7D-E3333280613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lvl="0" algn="l" defTabSz="1920057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Calibri Light"/>
          <a:ea typeface="宋体"/>
        </a:defRPr>
      </a:lvl1pPr>
    </p:titleStyle>
    <p:bodyStyle>
      <a:lvl1pPr marL="480014" lvl="0" indent="-480014" algn="l" defTabSz="1920057">
        <a:lnSpc>
          <a:spcPct val="90000"/>
        </a:lnSpc>
        <a:spcBef>
          <a:spcPts val="2100"/>
        </a:spcBef>
        <a:buFont typeface="Arial" charset="0"/>
        <a:buChar char="•"/>
        <a:defRPr sz="5879" kern="1200">
          <a:solidFill>
            <a:schemeClr val="tx1"/>
          </a:solidFill>
          <a:latin typeface="Calibri"/>
          <a:ea typeface="宋体"/>
        </a:defRPr>
      </a:lvl1pPr>
      <a:lvl2pPr marL="1440043" lvl="1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5040" kern="1200">
          <a:solidFill>
            <a:schemeClr val="tx1"/>
          </a:solidFill>
          <a:latin typeface="Calibri"/>
          <a:ea typeface="宋体"/>
        </a:defRPr>
      </a:lvl2pPr>
      <a:lvl3pPr marL="2400071" lvl="2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4200" kern="1200">
          <a:solidFill>
            <a:schemeClr val="tx1"/>
          </a:solidFill>
          <a:latin typeface="Calibri"/>
          <a:ea typeface="宋体"/>
        </a:defRPr>
      </a:lvl3pPr>
      <a:lvl4pPr marL="3360100" lvl="3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宋体"/>
        </a:defRPr>
      </a:lvl4pPr>
      <a:lvl5pPr marL="4320129" lvl="4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宋体"/>
        </a:defRPr>
      </a:lvl5pPr>
      <a:lvl6pPr marL="5280157" lvl="5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6pPr>
      <a:lvl7pPr marL="6240186" lvl="6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7pPr>
      <a:lvl8pPr marL="7200214" lvl="7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8pPr>
      <a:lvl9pPr marL="8160243" lvl="8" indent="-480014" algn="l" defTabSz="1920057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1920057">
        <a:defRPr sz="3780" kern="1200">
          <a:solidFill>
            <a:schemeClr val="tx1"/>
          </a:solidFill>
          <a:latin typeface="Calibri"/>
          <a:ea typeface="等线"/>
        </a:defRPr>
      </a:lvl1pPr>
      <a:lvl2pPr marL="960029" lvl="1" algn="l" defTabSz="1920057">
        <a:defRPr sz="3780" kern="1200">
          <a:solidFill>
            <a:schemeClr val="tx1"/>
          </a:solidFill>
          <a:latin typeface="Calibri"/>
          <a:ea typeface="等线"/>
        </a:defRPr>
      </a:lvl2pPr>
      <a:lvl3pPr marL="1920057" lvl="2" algn="l" defTabSz="1920057">
        <a:defRPr sz="3780" kern="1200">
          <a:solidFill>
            <a:schemeClr val="tx1"/>
          </a:solidFill>
          <a:latin typeface="Calibri"/>
          <a:ea typeface="等线"/>
        </a:defRPr>
      </a:lvl3pPr>
      <a:lvl4pPr marL="2880086" lvl="3" algn="l" defTabSz="1920057">
        <a:defRPr sz="3780" kern="1200">
          <a:solidFill>
            <a:schemeClr val="tx1"/>
          </a:solidFill>
          <a:latin typeface="Calibri"/>
          <a:ea typeface="等线"/>
        </a:defRPr>
      </a:lvl4pPr>
      <a:lvl5pPr marL="3840114" lvl="4" algn="l" defTabSz="1920057">
        <a:defRPr sz="3780" kern="1200">
          <a:solidFill>
            <a:schemeClr val="tx1"/>
          </a:solidFill>
          <a:latin typeface="Calibri"/>
          <a:ea typeface="等线"/>
        </a:defRPr>
      </a:lvl5pPr>
      <a:lvl6pPr marL="4800143" lvl="5" algn="l" defTabSz="1920057">
        <a:defRPr sz="3780" kern="1200">
          <a:solidFill>
            <a:schemeClr val="tx1"/>
          </a:solidFill>
          <a:latin typeface="Calibri"/>
          <a:ea typeface="等线"/>
        </a:defRPr>
      </a:lvl6pPr>
      <a:lvl7pPr marL="5760171" lvl="6" algn="l" defTabSz="1920057">
        <a:defRPr sz="3780" kern="1200">
          <a:solidFill>
            <a:schemeClr val="tx1"/>
          </a:solidFill>
          <a:latin typeface="Calibri"/>
          <a:ea typeface="等线"/>
        </a:defRPr>
      </a:lvl7pPr>
      <a:lvl8pPr marL="6720200" lvl="7" algn="l" defTabSz="1920057">
        <a:defRPr sz="3780" kern="1200">
          <a:solidFill>
            <a:schemeClr val="tx1"/>
          </a:solidFill>
          <a:latin typeface="Calibri"/>
          <a:ea typeface="等线"/>
        </a:defRPr>
      </a:lvl8pPr>
      <a:lvl9pPr marL="7680228" lvl="8" algn="l" defTabSz="1920057">
        <a:defRPr sz="378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0890" y="365126"/>
            <a:ext cx="8872211" cy="1325563"/>
          </a:xfrm>
          <a:prstGeom prst="rect">
            <a:avLst/>
          </a:prstGeom>
        </p:spPr>
        <p:txBody>
          <a:bodyPr vert="horz" lIns="43548" tIns="21774" rIns="43548" bIns="21774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0890" y="1825625"/>
            <a:ext cx="8872211" cy="4351338"/>
          </a:xfrm>
          <a:prstGeom prst="rect">
            <a:avLst/>
          </a:prstGeom>
        </p:spPr>
        <p:txBody>
          <a:bodyPr vert="horz" lIns="43548" tIns="21774" rIns="43548" bIns="21774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2"/>
          </p:nvPr>
        </p:nvSpPr>
        <p:spPr>
          <a:xfrm>
            <a:off x="1790889" y="6356352"/>
            <a:ext cx="231449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F27CA-FB0D-4D0B-AE34-5AABE8417B20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3"/>
          </p:nvPr>
        </p:nvSpPr>
        <p:spPr>
          <a:xfrm>
            <a:off x="4991290" y="6356352"/>
            <a:ext cx="3471735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4"/>
          </p:nvPr>
        </p:nvSpPr>
        <p:spPr>
          <a:xfrm>
            <a:off x="9563289" y="6356352"/>
            <a:ext cx="231449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3E4B4-65D2-4D71-A82F-8CD1042E1AA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lvl="0" algn="l" defTabSz="1920240">
        <a:lnSpc>
          <a:spcPct val="90000"/>
        </a:lnSpc>
        <a:spcBef>
          <a:spcPct val="0"/>
        </a:spcBef>
        <a:buNone/>
        <a:defRPr sz="9240" kern="1200">
          <a:solidFill>
            <a:schemeClr val="tx1"/>
          </a:solidFill>
          <a:latin typeface="Calibri Light"/>
          <a:ea typeface="宋体"/>
        </a:defRPr>
      </a:lvl1pPr>
    </p:titleStyle>
    <p:bodyStyle>
      <a:lvl1pPr marL="480060" lvl="0" indent="-480060" algn="l" defTabSz="1920240">
        <a:lnSpc>
          <a:spcPct val="90000"/>
        </a:lnSpc>
        <a:spcBef>
          <a:spcPts val="2100"/>
        </a:spcBef>
        <a:buFont typeface="Arial" charset="0"/>
        <a:buChar char="•"/>
        <a:defRPr sz="5880" kern="1200">
          <a:solidFill>
            <a:schemeClr val="tx1"/>
          </a:solidFill>
          <a:latin typeface="Calibri"/>
          <a:ea typeface="宋体"/>
        </a:defRPr>
      </a:lvl1pPr>
      <a:lvl2pPr marL="1440180" lvl="1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5040" kern="1200">
          <a:solidFill>
            <a:schemeClr val="tx1"/>
          </a:solidFill>
          <a:latin typeface="Calibri"/>
          <a:ea typeface="宋体"/>
        </a:defRPr>
      </a:lvl2pPr>
      <a:lvl3pPr marL="2400300" lvl="2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4200" kern="1200">
          <a:solidFill>
            <a:schemeClr val="tx1"/>
          </a:solidFill>
          <a:latin typeface="Calibri"/>
          <a:ea typeface="宋体"/>
        </a:defRPr>
      </a:lvl3pPr>
      <a:lvl4pPr marL="3359785" lvl="3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宋体"/>
        </a:defRPr>
      </a:lvl4pPr>
      <a:lvl5pPr marL="4319905" lvl="4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宋体"/>
        </a:defRPr>
      </a:lvl5pPr>
      <a:lvl6pPr marL="5280025" lvl="5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6pPr>
      <a:lvl7pPr marL="6240145" lvl="6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7pPr>
      <a:lvl8pPr marL="7200265" lvl="7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8pPr>
      <a:lvl9pPr marL="8160385" lvl="8" indent="-480060" algn="l" defTabSz="1920240">
        <a:lnSpc>
          <a:spcPct val="90000"/>
        </a:lnSpc>
        <a:spcBef>
          <a:spcPts val="1050"/>
        </a:spcBef>
        <a:buFont typeface="Arial" charset="0"/>
        <a:buChar char="•"/>
        <a:defRPr sz="378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1920240">
        <a:defRPr sz="3780" kern="1200">
          <a:solidFill>
            <a:schemeClr val="tx1"/>
          </a:solidFill>
          <a:latin typeface="Calibri"/>
          <a:ea typeface="等线"/>
        </a:defRPr>
      </a:lvl1pPr>
      <a:lvl2pPr marL="960120" lvl="1" algn="l" defTabSz="1920240">
        <a:defRPr sz="3780" kern="1200">
          <a:solidFill>
            <a:schemeClr val="tx1"/>
          </a:solidFill>
          <a:latin typeface="Calibri"/>
          <a:ea typeface="等线"/>
        </a:defRPr>
      </a:lvl2pPr>
      <a:lvl3pPr marL="1920240" lvl="2" algn="l" defTabSz="1920240">
        <a:defRPr sz="3780" kern="1200">
          <a:solidFill>
            <a:schemeClr val="tx1"/>
          </a:solidFill>
          <a:latin typeface="Calibri"/>
          <a:ea typeface="等线"/>
        </a:defRPr>
      </a:lvl3pPr>
      <a:lvl4pPr marL="2880360" lvl="3" algn="l" defTabSz="1920240">
        <a:defRPr sz="3780" kern="1200">
          <a:solidFill>
            <a:schemeClr val="tx1"/>
          </a:solidFill>
          <a:latin typeface="Calibri"/>
          <a:ea typeface="等线"/>
        </a:defRPr>
      </a:lvl4pPr>
      <a:lvl5pPr marL="3839845" lvl="4" algn="l" defTabSz="1920240">
        <a:defRPr sz="3780" kern="1200">
          <a:solidFill>
            <a:schemeClr val="tx1"/>
          </a:solidFill>
          <a:latin typeface="Calibri"/>
          <a:ea typeface="等线"/>
        </a:defRPr>
      </a:lvl5pPr>
      <a:lvl6pPr marL="4799965" lvl="5" algn="l" defTabSz="1920240">
        <a:defRPr sz="3780" kern="1200">
          <a:solidFill>
            <a:schemeClr val="tx1"/>
          </a:solidFill>
          <a:latin typeface="Calibri"/>
          <a:ea typeface="等线"/>
        </a:defRPr>
      </a:lvl6pPr>
      <a:lvl7pPr marL="5760085" lvl="6" algn="l" defTabSz="1920240">
        <a:defRPr sz="3780" kern="1200">
          <a:solidFill>
            <a:schemeClr val="tx1"/>
          </a:solidFill>
          <a:latin typeface="Calibri"/>
          <a:ea typeface="等线"/>
        </a:defRPr>
      </a:lvl7pPr>
      <a:lvl8pPr marL="6720205" lvl="7" algn="l" defTabSz="1920240">
        <a:defRPr sz="3780" kern="1200">
          <a:solidFill>
            <a:schemeClr val="tx1"/>
          </a:solidFill>
          <a:latin typeface="Calibri"/>
          <a:ea typeface="等线"/>
        </a:defRPr>
      </a:lvl8pPr>
      <a:lvl9pPr marL="7680325" lvl="8" algn="l" defTabSz="1920240">
        <a:defRPr sz="378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  <a:latin typeface="宋体"/>
                <a:ea typeface="宋体"/>
              </a:defRPr>
            </a:lvl1pPr>
          </a:lstStyle>
          <a:p>
            <a:fld id="{EDEC06C9-5746-4797-9E5E-E372B76D5691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  <a:latin typeface="宋体"/>
                <a:ea typeface="宋体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  <a:latin typeface="宋体"/>
                <a:ea typeface="宋体"/>
              </a:defRPr>
            </a:lvl1pPr>
          </a:lstStyle>
          <a:p>
            <a:fld id="{C3D9C43A-F1DB-4C15-9183-030176AA624B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/>
          <a:ea typeface="宋体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宋体"/>
          <a:ea typeface="宋体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宋体"/>
          <a:ea typeface="宋体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宋体"/>
          <a:ea typeface="宋体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宋体"/>
          <a:ea typeface="宋体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宋体"/>
          <a:ea typeface="宋体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  <a:latin typeface="宋体"/>
                <a:ea typeface="宋体"/>
              </a:defRPr>
            </a:lvl1pPr>
          </a:lstStyle>
          <a:p>
            <a:fld id="{0DC75C7D-FF52-4403-B720-C86118E4C0BE}" type="datetimeFigureOut">
              <a:rPr lang="zh-CN" altLang="en-US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  <a:latin typeface="宋体"/>
                <a:ea typeface="宋体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  <a:latin typeface="宋体"/>
                <a:ea typeface="宋体"/>
              </a:defRPr>
            </a:lvl1pPr>
          </a:lstStyle>
          <a:p>
            <a:fld id="{D48D3217-E09A-434A-9893-3CA1511C92C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/>
          <a:ea typeface="宋体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宋体"/>
          <a:ea typeface="宋体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宋体"/>
          <a:ea typeface="宋体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宋体"/>
          <a:ea typeface="宋体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宋体"/>
          <a:ea typeface="宋体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宋体"/>
          <a:ea typeface="宋体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video" Target="../media/media1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ctrTitle"/>
          </p:nvPr>
        </p:nvSpPr>
        <p:spPr>
          <a:xfrm>
            <a:off x="1524064" y="1226400"/>
            <a:ext cx="9144000" cy="143021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en-US" sz="4800" b="1">
                <a:latin typeface="Times New Roman"/>
              </a:rPr>
              <a:t>SUMP:</a:t>
            </a:r>
            <a:endParaRPr lang="zh-CN" altLang="zh-CN" sz="4800" b="1">
              <a:latin typeface="Times New Roman"/>
            </a:endParaRPr>
          </a:p>
          <a:p>
            <a:pPr lvl="0"/>
            <a:r>
              <a:rPr lang="en-US" altLang="en-US" sz="4800" b="1">
                <a:latin typeface="Times New Roman"/>
              </a:rPr>
              <a:t>SPDK-USERSPACE-MULTI-PATH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044888" y="4662291"/>
            <a:ext cx="6102350" cy="1200329"/>
          </a:xfrm>
          <a:prstGeom prst="rect">
            <a:avLst/>
          </a:prstGeom>
          <a:noFill/>
          <a:ln w="0"/>
        </p:spPr>
        <p:txBody>
          <a:bodyPr wrap="square">
            <a:spAutoFit/>
          </a:bodyPr>
          <a:lstStyle/>
          <a:p>
            <a:pPr lvl="0" algn="ctr"/>
            <a:r>
              <a:rPr lang="zh-CN" altLang="zh-CN" sz="2400">
                <a:latin typeface="Times New Roman"/>
                <a:ea typeface="宋体"/>
              </a:rPr>
              <a:t>队伍成员：孙铎（队长）、赖嘉欣、俞文博</a:t>
            </a:r>
          </a:p>
          <a:p>
            <a:pPr lvl="0" algn="ctr"/>
            <a:r>
              <a:rPr lang="zh-CN" altLang="zh-CN" sz="2400">
                <a:latin typeface="Times New Roman"/>
                <a:ea typeface="宋体"/>
              </a:rPr>
              <a:t>校内导师：夏文、李诗逸</a:t>
            </a:r>
          </a:p>
          <a:p>
            <a:pPr lvl="0" algn="ctr"/>
            <a:r>
              <a:rPr lang="zh-CN" altLang="zh-CN" sz="2400">
                <a:latin typeface="Times New Roman"/>
                <a:ea typeface="宋体"/>
              </a:rPr>
              <a:t>校外导师：曹金华（华为）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t="29956" r="-277"/>
          <a:stretch/>
        </p:blipFill>
        <p:spPr>
          <a:xfrm>
            <a:off x="217964" y="213949"/>
            <a:ext cx="4563786" cy="1012451"/>
          </a:xfrm>
          <a:prstGeom prst="rect">
            <a:avLst/>
          </a:prstGeom>
        </p:spPr>
      </p:pic>
      <p:sp>
        <p:nvSpPr>
          <p:cNvPr id="20" name="副标题 19"/>
          <p:cNvSpPr>
            <a:spLocks noGrp="1"/>
          </p:cNvSpPr>
          <p:nvPr>
            <p:ph type="subTitle" idx="1"/>
          </p:nvPr>
        </p:nvSpPr>
        <p:spPr>
          <a:xfrm>
            <a:off x="1050700" y="3118952"/>
            <a:ext cx="10090727" cy="62022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Proj113: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基于</a:t>
            </a:r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实现</a:t>
            </a:r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Linux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用户态</a:t>
            </a:r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IO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多路径软件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7913762" y="288927"/>
            <a:ext cx="3907007" cy="8624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163250" y="827476"/>
            <a:ext cx="9811620" cy="4626033"/>
          </a:xfrm>
          <a:prstGeom prst="rect">
            <a:avLst/>
          </a:prstGeom>
        </p:spPr>
      </p:pic>
      <p:sp>
        <p:nvSpPr>
          <p:cNvPr id="33" name="副标题 2"/>
          <p:cNvSpPr>
            <a:spLocks noGrp="1"/>
          </p:cNvSpPr>
          <p:nvPr/>
        </p:nvSpPr>
        <p:spPr>
          <a:xfrm>
            <a:off x="2863076" y="5522047"/>
            <a:ext cx="8864879" cy="116082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拆分代码为</a:t>
            </a:r>
            <a:r>
              <a:rPr lang="zh-CN" altLang="zh-CN" sz="2000" b="1" i="0" strike="noStrike" spc="0">
                <a:solidFill>
                  <a:srgbClr val="FF0200"/>
                </a:solidFill>
                <a:latin typeface="Times New Roman"/>
                <a:ea typeface="宋体"/>
              </a:rPr>
              <a:t>数据层面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与</a:t>
            </a:r>
            <a:r>
              <a:rPr lang="zh-CN" altLang="zh-CN" sz="2000" b="1" i="0" strike="noStrike" spc="0">
                <a:solidFill>
                  <a:srgbClr val="FF0200"/>
                </a:solidFill>
                <a:latin typeface="Times New Roman"/>
                <a:ea typeface="宋体"/>
              </a:rPr>
              <a:t>控制层面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，实现功能解耦</a:t>
            </a:r>
          </a:p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以劫持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动态链接库的函数为基础，在数据面上实现</a:t>
            </a:r>
            <a:r>
              <a:rPr lang="zh-CN" altLang="zh-CN" sz="2000" b="1" i="0" strike="noStrike" spc="0">
                <a:solidFill>
                  <a:srgbClr val="FF0200"/>
                </a:solidFill>
                <a:latin typeface="Times New Roman"/>
                <a:ea typeface="宋体"/>
              </a:rPr>
              <a:t>路径聚合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，在控制面上</a:t>
            </a:r>
            <a:r>
              <a:rPr lang="zh-CN" altLang="zh-CN" sz="2000" b="1" i="0" strike="noStrike" spc="0">
                <a:solidFill>
                  <a:srgbClr val="FF0200"/>
                </a:solidFill>
                <a:latin typeface="Times New Roman"/>
                <a:ea typeface="宋体"/>
              </a:rPr>
              <a:t>根据</a:t>
            </a:r>
            <a:r>
              <a:rPr lang="en-US" altLang="en-US" sz="2000" b="1" i="0" strike="noStrike" spc="0">
                <a:solidFill>
                  <a:srgbClr val="FF02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1" i="0" strike="noStrike" spc="0">
                <a:solidFill>
                  <a:srgbClr val="FF0200"/>
                </a:solidFill>
                <a:latin typeface="Times New Roman"/>
                <a:ea typeface="宋体"/>
              </a:rPr>
              <a:t>返回结果动态调整数据面路径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，实现</a:t>
            </a:r>
            <a:r>
              <a:rPr lang="zh-CN" altLang="zh-CN" sz="2000" b="1" i="0" strike="noStrike" spc="0">
                <a:solidFill>
                  <a:srgbClr val="FF0200"/>
                </a:solidFill>
                <a:latin typeface="Times New Roman"/>
                <a:ea typeface="宋体"/>
              </a:rPr>
              <a:t>故障处理和负载均衡</a:t>
            </a:r>
          </a:p>
        </p:txBody>
      </p:sp>
      <p:sp>
        <p:nvSpPr>
          <p:cNvPr id="34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5" name="组合 2"/>
          <p:cNvGrpSpPr/>
          <p:nvPr/>
        </p:nvGrpSpPr>
        <p:grpSpPr>
          <a:xfrm>
            <a:off x="-30480" y="2164080"/>
            <a:ext cx="2016000" cy="762000"/>
            <a:chOff x="0" y="772160"/>
            <a:chExt cx="2737505" cy="762000"/>
          </a:xfrm>
        </p:grpSpPr>
        <p:sp>
          <p:nvSpPr>
            <p:cNvPr id="36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7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8" name="文本框 5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9" name="文本框 6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0" name="文本框 12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2" name="图形 2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3" name="图片 17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4" name="文本框 18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2.3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总体设计架构</a:t>
            </a:r>
          </a:p>
        </p:txBody>
      </p:sp>
      <p:sp>
        <p:nvSpPr>
          <p:cNvPr id="46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10/40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940926" y="1375446"/>
            <a:ext cx="4863572" cy="4019601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243194" y="1955382"/>
            <a:ext cx="4434416" cy="698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000" b="1">
                <a:solidFill>
                  <a:srgbClr val="000000"/>
                </a:solidFill>
                <a:latin typeface="宋体"/>
                <a:ea typeface="宋体"/>
              </a:rPr>
              <a:t>分析目标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：找到合适的</a:t>
            </a:r>
            <a:r>
              <a:rPr lang="zh-CN" altLang="zh-CN" sz="2000" b="1">
                <a:solidFill>
                  <a:srgbClr val="000000"/>
                </a:solidFill>
                <a:latin typeface="宋体"/>
                <a:ea typeface="宋体"/>
              </a:rPr>
              <a:t>模块切入点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，即应当被</a:t>
            </a:r>
            <a:r>
              <a:rPr lang="zh-CN" altLang="zh-CN" sz="2000" b="1">
                <a:solidFill>
                  <a:srgbClr val="000000"/>
                </a:solidFill>
                <a:latin typeface="宋体"/>
                <a:ea typeface="宋体"/>
              </a:rPr>
              <a:t>劫持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的</a:t>
            </a:r>
            <a:r>
              <a:rPr lang="zh-CN" altLang="zh-CN" sz="2000" b="1">
                <a:solidFill>
                  <a:srgbClr val="000000"/>
                </a:solidFill>
                <a:latin typeface="宋体"/>
                <a:ea typeface="宋体"/>
              </a:rPr>
              <a:t>注册函数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243194" y="3416300"/>
            <a:ext cx="4629150" cy="1308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000" b="1">
                <a:solidFill>
                  <a:srgbClr val="000000"/>
                </a:solidFill>
                <a:latin typeface="宋体"/>
                <a:ea typeface="宋体"/>
              </a:rPr>
              <a:t>方法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：分析</a:t>
            </a:r>
            <a:r>
              <a:rPr lang="en-US" altLang="en-US" sz="2000">
                <a:solidFill>
                  <a:srgbClr val="000000"/>
                </a:solidFill>
                <a:latin typeface="Times New Roman"/>
                <a:ea typeface="Times New Roman"/>
              </a:rPr>
              <a:t>SPDK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设备注册流程</a:t>
            </a:r>
          </a:p>
          <a:p>
            <a:pPr marL="349885" lvl="0" indent="-349885">
              <a:buFont typeface="Wingdings" charset="0"/>
              <a:buChar char="n"/>
            </a:pP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创建流程：</a:t>
            </a:r>
            <a:r>
              <a:rPr lang="en-US" altLang="en-US" sz="2000">
                <a:solidFill>
                  <a:srgbClr val="000000"/>
                </a:solidFill>
                <a:latin typeface="Times New Roman"/>
                <a:ea typeface="Times New Roman"/>
              </a:rPr>
              <a:t>RPC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命令 → 具体设备层 → </a:t>
            </a:r>
            <a:r>
              <a:rPr lang="en-US" altLang="en-US" sz="2000">
                <a:solidFill>
                  <a:srgbClr val="000000"/>
                </a:solidFill>
                <a:latin typeface="Times New Roman"/>
                <a:ea typeface="Times New Roman"/>
              </a:rPr>
              <a:t>BDEV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层</a:t>
            </a:r>
          </a:p>
          <a:p>
            <a:pPr marL="349885" lvl="0" indent="-349885">
              <a:buFont typeface="Wingdings" charset="0"/>
              <a:buChar char="n"/>
            </a:pP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关键函数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spdk_bdev_register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55144" y="5395047"/>
            <a:ext cx="2735384" cy="3302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600" b="0" i="0" strike="noStrike" spc="0">
                <a:solidFill>
                  <a:srgbClr val="000000"/>
                </a:solidFill>
                <a:latin typeface="宋体"/>
                <a:ea typeface="宋体"/>
              </a:rPr>
              <a:t>块设备的创建与注册流程</a:t>
            </a:r>
          </a:p>
        </p:txBody>
      </p:sp>
      <p:sp>
        <p:nvSpPr>
          <p:cNvPr id="6" name="下箭头 5"/>
          <p:cNvSpPr/>
          <p:nvPr/>
        </p:nvSpPr>
        <p:spPr>
          <a:xfrm>
            <a:off x="4356572" y="2784648"/>
            <a:ext cx="198755" cy="407035"/>
          </a:xfrm>
          <a:prstGeom prst="downArrow">
            <a:avLst/>
          </a:prstGeom>
          <a:solidFill>
            <a:schemeClr val="accent1"/>
          </a:solidFill>
          <a:ln w="28575" cmpd="sng">
            <a:solidFill>
              <a:srgbClr val="3C76E2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宋体"/>
              <a:ea typeface="宋体"/>
            </a:endParaRPr>
          </a:p>
        </p:txBody>
      </p:sp>
      <p:sp>
        <p:nvSpPr>
          <p:cNvPr id="36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7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38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9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40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41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2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3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4" name="图形 2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5" name="图片 20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6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7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3.1 SPDK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系统级别源码分析</a:t>
            </a:r>
          </a:p>
        </p:txBody>
      </p:sp>
      <p:sp>
        <p:nvSpPr>
          <p:cNvPr id="48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11/40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541993" y="944440"/>
            <a:ext cx="6923368" cy="387264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688603" y="5171527"/>
            <a:ext cx="6299200" cy="393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000" b="1">
                <a:solidFill>
                  <a:srgbClr val="000000"/>
                </a:solidFill>
                <a:latin typeface="宋体"/>
                <a:ea typeface="宋体"/>
              </a:rPr>
              <a:t>分析目标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：找到注入</a:t>
            </a:r>
            <a:r>
              <a:rPr lang="zh-CN" altLang="zh-CN" sz="2000" b="1">
                <a:solidFill>
                  <a:srgbClr val="000000"/>
                </a:solidFill>
                <a:latin typeface="宋体"/>
                <a:ea typeface="宋体"/>
              </a:rPr>
              <a:t>多路径方案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宋体"/>
                <a:ea typeface="宋体"/>
              </a:rPr>
              <a:t>的位置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688603" y="5601118"/>
            <a:ext cx="7918450" cy="1003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000" b="1">
                <a:solidFill>
                  <a:srgbClr val="000000"/>
                </a:solidFill>
                <a:latin typeface="宋体"/>
                <a:ea typeface="宋体"/>
              </a:rPr>
              <a:t>方法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：分析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宋体"/>
                <a:ea typeface="宋体"/>
              </a:rPr>
              <a:t>半虚拟化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宋体"/>
                <a:ea typeface="宋体"/>
              </a:rPr>
              <a:t>应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用</a:t>
            </a:r>
            <a:r>
              <a:rPr lang="en-US" altLang="en-US" sz="2000">
                <a:solidFill>
                  <a:srgbClr val="000000"/>
                </a:solidFill>
                <a:latin typeface="Times New Roman"/>
                <a:ea typeface="Times New Roman"/>
              </a:rPr>
              <a:t>SPDK 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Vhost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处理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请求的过程</a:t>
            </a:r>
          </a:p>
          <a:p>
            <a:pPr marL="349885" lvl="0" indent="-349885">
              <a:buFont typeface="Wingdings" charset="0"/>
              <a:buChar char="n"/>
            </a:pPr>
            <a:r>
              <a:rPr lang="en-US" altLang="en-US" sz="200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流程：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vhost-blk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→ </a:t>
            </a:r>
            <a:r>
              <a:rPr lang="en-US" altLang="en-US" sz="2000">
                <a:solidFill>
                  <a:srgbClr val="000000"/>
                </a:solidFill>
                <a:latin typeface="Times New Roman"/>
                <a:ea typeface="Times New Roman"/>
              </a:rPr>
              <a:t>BDEV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层</a:t>
            </a:r>
            <a:r>
              <a:rPr lang="en-US" altLang="en-US" sz="2000">
                <a:solidFill>
                  <a:srgbClr val="000000"/>
                </a:solidFill>
                <a:latin typeface="宋体"/>
                <a:ea typeface="宋体"/>
              </a:rPr>
              <a:t> 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→ 存储后端</a:t>
            </a:r>
          </a:p>
          <a:p>
            <a:pPr marL="349885" lvl="0" indent="-349885">
              <a:buFont typeface="Wingdings" charset="0"/>
              <a:buChar char="n"/>
            </a:pP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关键结构体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fn_table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Consolas"/>
                <a:ea typeface="Consolas"/>
              </a:rPr>
              <a:t>：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块设备与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宋体"/>
                <a:ea typeface="宋体"/>
              </a:rPr>
              <a:t>处理</a:t>
            </a:r>
            <a:r>
              <a:rPr lang="zh-CN" altLang="zh-CN" sz="2000">
                <a:solidFill>
                  <a:srgbClr val="000000"/>
                </a:solidFill>
                <a:latin typeface="宋体"/>
                <a:ea typeface="宋体"/>
              </a:rPr>
              <a:t>的回调函数表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955676" y="4817088"/>
            <a:ext cx="6096000" cy="33020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6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1600" b="0" i="0" strike="noStrike" spc="0">
                <a:solidFill>
                  <a:srgbClr val="000000"/>
                </a:solidFill>
                <a:latin typeface="宋体"/>
                <a:ea typeface="宋体"/>
              </a:rPr>
              <a:t>调用栈</a:t>
            </a:r>
          </a:p>
        </p:txBody>
      </p:sp>
      <p:sp>
        <p:nvSpPr>
          <p:cNvPr id="36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7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38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9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40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41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2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3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4" name="图形 2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5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6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7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3.1 SPDK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系统级别源码分析</a:t>
            </a:r>
          </a:p>
        </p:txBody>
      </p:sp>
      <p:sp>
        <p:nvSpPr>
          <p:cNvPr id="48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12/40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7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38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9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40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41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2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3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4" name="图形 2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5" name="图片 2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6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7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3.2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替换动态链接函数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177180" y="2647532"/>
            <a:ext cx="8997950" cy="2006600"/>
          </a:xfrm>
        </p:spPr>
        <p:txBody>
          <a:bodyPr>
            <a:spAutoFit/>
          </a:bodyPr>
          <a:lstStyle/>
          <a:p>
            <a:pPr lvl="0"/>
            <a:r>
              <a:rPr lang="en-US" alt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void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__attribute__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((</a:t>
            </a:r>
            <a:r>
              <a:rPr lang="en-US" alt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construc</a:t>
            </a:r>
            <a:r>
              <a:rPr lang="en-US" altLang="en-US" sz="1800" b="0" i="0" strike="noStrike" spc="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tor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)) </a:t>
            </a:r>
            <a:r>
              <a:rPr lang="en-US" alt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ump_init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(</a:t>
            </a:r>
            <a:r>
              <a:rPr lang="en-US" alt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void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)</a:t>
            </a:r>
          </a:p>
          <a:p>
            <a:pPr lvl="0"/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{</a:t>
            </a:r>
          </a:p>
          <a:p>
            <a:pPr lvl="0"/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1. </a:t>
            </a:r>
            <a:r>
              <a:rPr lang="zh-CN" altLang="zh-CN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劫持</a:t>
            </a:r>
            <a:r>
              <a:rPr lang="en-US" alt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spdk_bdev_register</a:t>
            </a:r>
            <a:r>
              <a:rPr lang="zh-CN" altLang="zh-CN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函数</a:t>
            </a:r>
          </a:p>
          <a:p>
            <a:pPr lvl="0"/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real_spdk_bdev_register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dlsym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(</a:t>
            </a:r>
            <a:r>
              <a:rPr lang="en-US" alt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RTLD_NEXT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, </a:t>
            </a:r>
            <a:r>
              <a:rPr lang="en-US" alt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</a:rPr>
              <a:t>"spdk_bdev_register"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);</a:t>
            </a:r>
          </a:p>
          <a:p>
            <a:pPr lvl="0"/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2. </a:t>
            </a:r>
            <a:r>
              <a:rPr lang="zh-CN" altLang="zh-CN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初始化全局变量</a:t>
            </a:r>
            <a:r>
              <a:rPr lang="en-US" alt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                                   </a:t>
            </a:r>
          </a:p>
          <a:p>
            <a:pPr lvl="0"/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TAILQ_INIT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(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&amp;</a:t>
            </a:r>
            <a:r>
              <a:rPr lang="en-US" alt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g_ump_bdev_channels</a:t>
            </a:r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); </a:t>
            </a:r>
          </a:p>
          <a:p>
            <a:pPr lvl="0"/>
            <a:r>
              <a:rPr lang="en-US" altLang="en-US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}</a:t>
            </a:r>
          </a:p>
        </p:txBody>
      </p:sp>
      <p:sp>
        <p:nvSpPr>
          <p:cNvPr id="3" name="文本框 31"/>
          <p:cNvSpPr txBox="1"/>
          <p:nvPr/>
        </p:nvSpPr>
        <p:spPr>
          <a:xfrm>
            <a:off x="2423949" y="848621"/>
            <a:ext cx="5257800" cy="46037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）函数劫持</a:t>
            </a:r>
          </a:p>
        </p:txBody>
      </p:sp>
      <p:sp>
        <p:nvSpPr>
          <p:cNvPr id="4" name="文本框 31"/>
          <p:cNvSpPr txBox="1"/>
          <p:nvPr/>
        </p:nvSpPr>
        <p:spPr>
          <a:xfrm>
            <a:off x="2436649" y="4808481"/>
            <a:ext cx="5257800" cy="46037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）函数替换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78455" y="1307465"/>
            <a:ext cx="8108950" cy="130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采用技术：</a:t>
            </a:r>
          </a:p>
          <a:p>
            <a:pPr marL="800100" lvl="1" indent="-342900">
              <a:lnSpc>
                <a:spcPct val="100000"/>
              </a:lnSpc>
              <a:buFont typeface="Wingdings" charset="0"/>
              <a:buChar char="Ø"/>
            </a:pPr>
            <a:r>
              <a:rPr lang="en-US" altLang="en-US" sz="2000">
                <a:latin typeface="Times New Roman"/>
                <a:ea typeface="宋体"/>
              </a:rPr>
              <a:t>constructor</a:t>
            </a:r>
            <a:r>
              <a:rPr lang="zh-CN" altLang="zh-CN" sz="2000">
                <a:latin typeface="Times New Roman"/>
                <a:ea typeface="宋体"/>
              </a:rPr>
              <a:t>属性</a:t>
            </a:r>
            <a:r>
              <a:rPr lang="zh-CN" altLang="zh-CN" sz="2000">
                <a:latin typeface="宋体"/>
                <a:ea typeface="宋体"/>
              </a:rPr>
              <a:t>：让</a:t>
            </a:r>
            <a:r>
              <a:rPr lang="en-US" altLang="en-US" sz="2000">
                <a:latin typeface="Times New Roman"/>
                <a:ea typeface="宋体"/>
              </a:rPr>
              <a:t>ump_init</a:t>
            </a:r>
            <a:r>
              <a:rPr lang="zh-CN" altLang="zh-CN" sz="2000">
                <a:latin typeface="宋体"/>
                <a:ea typeface="宋体"/>
              </a:rPr>
              <a:t>先于</a:t>
            </a:r>
            <a:r>
              <a:rPr lang="en-US" altLang="en-US" sz="2000">
                <a:latin typeface="Times New Roman"/>
                <a:ea typeface="宋体"/>
              </a:rPr>
              <a:t>Vhost</a:t>
            </a:r>
            <a:r>
              <a:rPr lang="zh-CN" altLang="zh-CN" sz="2000">
                <a:latin typeface="Times New Roman"/>
                <a:ea typeface="宋体"/>
              </a:rPr>
              <a:t>应用</a:t>
            </a:r>
            <a:r>
              <a:rPr lang="zh-CN" altLang="zh-CN" sz="2000">
                <a:latin typeface="宋体"/>
                <a:ea typeface="宋体"/>
              </a:rPr>
              <a:t>的</a:t>
            </a:r>
            <a:r>
              <a:rPr lang="en-US" altLang="en-US" sz="2000">
                <a:latin typeface="Times New Roman"/>
                <a:ea typeface="宋体"/>
              </a:rPr>
              <a:t>main</a:t>
            </a:r>
            <a:r>
              <a:rPr lang="zh-CN" altLang="zh-CN" sz="2000">
                <a:latin typeface="宋体"/>
                <a:ea typeface="宋体"/>
              </a:rPr>
              <a:t>函数被执行</a:t>
            </a:r>
          </a:p>
          <a:p>
            <a:pPr marL="800100" lvl="1" indent="-342900">
              <a:lnSpc>
                <a:spcPct val="100000"/>
              </a:lnSpc>
              <a:buFont typeface="Wingdings" charset="0"/>
              <a:buChar char="Ø"/>
            </a:pPr>
            <a:r>
              <a:rPr lang="en-US" altLang="en-US" sz="2000">
                <a:latin typeface="Times New Roman"/>
                <a:ea typeface="宋体"/>
              </a:rPr>
              <a:t>dlsym</a:t>
            </a:r>
            <a:r>
              <a:rPr lang="zh-CN" altLang="zh-CN" sz="2000">
                <a:latin typeface="宋体"/>
                <a:ea typeface="宋体"/>
              </a:rPr>
              <a:t>：从共享库（动态库）中获取函数</a:t>
            </a:r>
            <a:r>
              <a:rPr lang="en-US" altLang="en-US" sz="2000">
                <a:latin typeface="Times New Roman"/>
                <a:ea typeface="宋体"/>
              </a:rPr>
              <a:t>spdk_bdev_register</a:t>
            </a:r>
            <a:r>
              <a:rPr lang="zh-CN" altLang="zh-CN" sz="2000">
                <a:latin typeface="宋体"/>
                <a:ea typeface="宋体"/>
              </a:rPr>
              <a:t>地址</a:t>
            </a:r>
          </a:p>
          <a:p>
            <a:pPr marL="285750" lvl="0" indent="-285750">
              <a:lnSpc>
                <a:spcPct val="10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关键代码：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05455" y="5262880"/>
            <a:ext cx="8299450" cy="698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采用技术：运行时使用</a:t>
            </a:r>
            <a:r>
              <a:rPr lang="en-US" altLang="en-US" sz="2000">
                <a:latin typeface="Times New Roman"/>
                <a:ea typeface="宋体"/>
              </a:rPr>
              <a:t>LD_PRELOAD</a:t>
            </a:r>
            <a:r>
              <a:rPr lang="zh-CN" altLang="zh-CN" sz="2000">
                <a:latin typeface="宋体"/>
                <a:ea typeface="宋体"/>
              </a:rPr>
              <a:t>环境变量，优先加载我们的模块</a:t>
            </a:r>
          </a:p>
          <a:p>
            <a:pPr marL="285750" lvl="0" indent="-285750">
              <a:lnSpc>
                <a:spcPct val="10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启动命令：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08350" y="5908675"/>
            <a:ext cx="84226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>
                <a:latin typeface="Times New Roman"/>
                <a:ea typeface="宋体"/>
              </a:rPr>
              <a:t>@LD_PRELOAD=/usr/lib64/ump.so ../../build/bin/vhost -m 0x2 -r /var/tmp/vhost.sock</a:t>
            </a:r>
            <a:endParaRPr lang="zh-CN" altLang="en-US">
              <a:latin typeface="Times New Roman"/>
            </a:endParaRPr>
          </a:p>
        </p:txBody>
      </p:sp>
      <p:sp>
        <p:nvSpPr>
          <p:cNvPr id="49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13/40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94299" y="906931"/>
            <a:ext cx="5702300" cy="5429250"/>
          </a:xfrm>
        </p:spPr>
        <p:txBody>
          <a:bodyPr wrap="square">
            <a:spAutoFit/>
          </a:bodyPr>
          <a:lstStyle/>
          <a:p>
            <a:pPr lvl="0"/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/* 代码只展示关键逻辑</a:t>
            </a:r>
            <a:r>
              <a:rPr lang="en-US" altLang="en-US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*/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</a:p>
          <a:p>
            <a:pPr lvl="0"/>
            <a:r>
              <a:rPr lang="en-US" alt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int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spdk_bdev_register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</a:t>
            </a:r>
            <a:r>
              <a:rPr lang="en-US" alt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struct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spdk_bdev *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) {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通过系统唯一的</a:t>
            </a:r>
            <a:r>
              <a:rPr lang="en-US" altLang="en-US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uuid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识别冗余磁盘路径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mbdev =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get_ump_bdev_by_uuid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(&amp;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uuid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);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</a:rPr>
              <a:t>if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(mbdev)</a:t>
            </a:r>
            <a:r>
              <a:rPr lang="en-US" altLang="en-US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// mbdev: multipath block device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   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ump_bdev_add_bdev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(mbdev, bdev);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</a:rPr>
              <a:t>else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   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ump_bdev_construct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(bdev);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}</a:t>
            </a:r>
          </a:p>
          <a:p>
            <a:pPr lvl="0"/>
            <a:r>
              <a:rPr lang="en-US" alt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int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ump_bdev_construct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</a:t>
            </a:r>
            <a:r>
              <a:rPr lang="en-US" alt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struct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spdk_bdev *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) {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构造存放冗余路径的设备队列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TAILQ_INIT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(&amp;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mbdev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spdk_bdev_list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);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list_bdev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= bdev;</a:t>
            </a:r>
            <a:r>
              <a:rPr lang="en-US" altLang="en-US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// list_bdev: bdev for TAILQ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TAILQ_INSERT_TAIL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(&amp;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mbdev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spdk_bdev_list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, list_bdev);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向上层注册多路径块设备，只在初始化时注册一次，屏蔽冗余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spdk_io_device_register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(mbdev, callback);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real_spdk_bdev_register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(&amp;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mbdev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);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}</a:t>
            </a:r>
          </a:p>
          <a:p>
            <a:pPr lvl="0"/>
            <a:r>
              <a:rPr lang="en-US" alt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int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ump_bdev_add_bdev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(mbdev, bdev) {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将来自同一物理磁盘的冗余bdev加入同一TAILQ队列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TAILQ_INSERT_TAIL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(&amp;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mbdev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spdk_bdev_list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, list_bdev);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无需再次注册，屏蔽冗余</a:t>
            </a:r>
          </a:p>
          <a:p>
            <a:pPr lvl="0"/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65655" y="1692997"/>
            <a:ext cx="4495800" cy="34417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/>
            <a:r>
              <a:rPr lang="zh-CN" altLang="zh-CN" sz="2000">
                <a:latin typeface="宋体"/>
                <a:ea typeface="宋体"/>
              </a:rPr>
              <a:t>在块设备存储网络中，</a:t>
            </a:r>
            <a:r>
              <a:rPr lang="zh-CN" altLang="zh-CN" sz="2000">
                <a:solidFill>
                  <a:srgbClr val="FF0000"/>
                </a:solidFill>
                <a:latin typeface="宋体"/>
                <a:ea typeface="宋体"/>
              </a:rPr>
              <a:t>“一条</a:t>
            </a:r>
            <a:r>
              <a:rPr lang="en-US" altLang="en-US" sz="2000">
                <a:solidFill>
                  <a:srgbClr val="FF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2000">
                <a:solidFill>
                  <a:srgbClr val="FF0000"/>
                </a:solidFill>
                <a:latin typeface="宋体"/>
                <a:ea typeface="宋体"/>
              </a:rPr>
              <a:t>路径”即是“一个块设备”</a:t>
            </a:r>
          </a:p>
          <a:p>
            <a:pPr lvl="0"/>
            <a:endParaRPr lang="zh-CN" altLang="zh-CN" sz="2000">
              <a:latin typeface="宋体"/>
              <a:ea typeface="宋体"/>
            </a:endParaRPr>
          </a:p>
          <a:p>
            <a:pPr marL="285750" lvl="0" indent="-285750">
              <a:buFont typeface="Wingdings" charset="0"/>
              <a:buChar char="n"/>
            </a:pPr>
            <a:r>
              <a:rPr lang="zh-CN" altLang="zh-CN" sz="2000" b="1">
                <a:latin typeface="宋体"/>
                <a:ea typeface="宋体"/>
              </a:rPr>
              <a:t>屏蔽冗余</a:t>
            </a:r>
            <a:r>
              <a:rPr lang="zh-CN" altLang="zh-CN" sz="2000">
                <a:latin typeface="宋体"/>
                <a:ea typeface="宋体"/>
              </a:rPr>
              <a:t>：只向上注册多条冗余路径中的</a:t>
            </a:r>
            <a:r>
              <a:rPr lang="zh-CN" altLang="zh-CN" sz="2000" b="1">
                <a:latin typeface="宋体"/>
                <a:ea typeface="宋体"/>
              </a:rPr>
              <a:t>一条</a:t>
            </a:r>
            <a:endParaRPr lang="zh-CN" altLang="zh-CN">
              <a:latin typeface="宋体"/>
              <a:ea typeface="宋体"/>
            </a:endParaRPr>
          </a:p>
          <a:p>
            <a:pPr lvl="0" indent="0">
              <a:buFont typeface="Arial" charset="0"/>
              <a:buNone/>
            </a:pPr>
            <a:endParaRPr lang="zh-CN" altLang="zh-CN" sz="2000">
              <a:latin typeface="宋体"/>
              <a:ea typeface="宋体"/>
            </a:endParaRPr>
          </a:p>
          <a:p>
            <a:pPr marL="285750" lvl="0" indent="-285750">
              <a:buFont typeface="Wingdings" charset="0"/>
              <a:buChar char="n"/>
            </a:pPr>
            <a:r>
              <a:rPr lang="zh-CN" altLang="zh-CN" sz="2000" b="1">
                <a:latin typeface="宋体"/>
                <a:ea typeface="宋体"/>
              </a:rPr>
              <a:t>路径选择</a:t>
            </a:r>
            <a:r>
              <a:rPr lang="zh-CN" altLang="zh-CN" sz="2000">
                <a:latin typeface="宋体"/>
                <a:ea typeface="宋体"/>
              </a:rPr>
              <a:t>：在接收到</a:t>
            </a:r>
            <a:r>
              <a:rPr lang="en-US" altLang="en-US" sz="2000">
                <a:latin typeface="Times New Roman"/>
                <a:ea typeface="Times New Roman"/>
              </a:rPr>
              <a:t>I/O</a:t>
            </a:r>
            <a:r>
              <a:rPr lang="zh-CN" altLang="zh-CN" sz="2000">
                <a:latin typeface="宋体"/>
                <a:ea typeface="宋体"/>
              </a:rPr>
              <a:t>请求时，从冗余路径中选择一条下发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</a:p>
          <a:p>
            <a:pPr lvl="0"/>
            <a:endParaRPr lang="zh-CN" altLang="zh-CN" sz="2000">
              <a:latin typeface="宋体"/>
              <a:ea typeface="宋体"/>
            </a:endParaRPr>
          </a:p>
          <a:p>
            <a:pPr lvl="0"/>
            <a:r>
              <a:rPr lang="zh-CN" altLang="zh-CN" sz="2000">
                <a:latin typeface="宋体"/>
                <a:ea typeface="宋体"/>
              </a:rPr>
              <a:t>块/路径的组织方式：参考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SPDK</a:t>
            </a:r>
            <a:r>
              <a:rPr lang="zh-CN" altLang="zh-CN" sz="2000">
                <a:latin typeface="宋体"/>
                <a:ea typeface="宋体"/>
              </a:rPr>
              <a:t>框架，使用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TAILQ</a:t>
            </a:r>
            <a:r>
              <a:rPr lang="zh-CN" altLang="zh-CN" sz="2000">
                <a:latin typeface="宋体"/>
                <a:ea typeface="宋体"/>
              </a:rPr>
              <a:t>数据结构</a:t>
            </a:r>
          </a:p>
        </p:txBody>
      </p:sp>
      <p:sp>
        <p:nvSpPr>
          <p:cNvPr id="33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4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35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6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3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1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2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3.3 I/O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路径的聚合与冗余屏蔽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14/40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-3163454" y="6373091"/>
            <a:ext cx="1778000" cy="36195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4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5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6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1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2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3.4 I/O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路径选择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097527" y="2324952"/>
            <a:ext cx="7886700" cy="3987800"/>
          </a:xfrm>
        </p:spPr>
        <p:txBody>
          <a:bodyPr>
            <a:spAutoFit/>
          </a:bodyPr>
          <a:lstStyle/>
          <a:p>
            <a:pPr lvl="0"/>
            <a:r>
              <a:rPr lang="zh-CN" altLang="zh-CN" sz="16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/* 代码只展示关键逻辑</a:t>
            </a:r>
            <a:r>
              <a:rPr lang="en-US" altLang="en-US" sz="16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*/ </a:t>
            </a:r>
          </a:p>
          <a:p>
            <a:pPr lvl="0"/>
            <a:r>
              <a:rPr lang="en-US" alt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static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const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struct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</a:rPr>
              <a:t>spdk_bdev_fn_table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umplib_fn_table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{</a:t>
            </a:r>
          </a:p>
          <a:p>
            <a:pPr lvl="0"/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60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</a:t>
            </a:r>
            <a:r>
              <a:rPr lang="en-US" altLang="en-US" sz="16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zh-CN" altLang="zh-CN" sz="160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重点：设置回调，选择路径，切换具体设备上下文，提交请求</a:t>
            </a:r>
          </a:p>
          <a:p>
            <a:pPr lvl="0"/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600" b="1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.</a:t>
            </a:r>
            <a:r>
              <a:rPr lang="en-US" altLang="en-US" sz="16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submit_request</a:t>
            </a:r>
            <a:r>
              <a:rPr lang="en-US" altLang="en-US" sz="1600" b="1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600" b="1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 b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ump_bdev_submit_request</a:t>
            </a:r>
            <a:r>
              <a:rPr lang="en-US" altLang="en-US" sz="1600" b="1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,</a:t>
            </a:r>
          </a:p>
          <a:p>
            <a:pPr lvl="0"/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.</a:t>
            </a:r>
            <a:r>
              <a:rPr lang="en-US" altLang="en-US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destruct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ump_bdev_destruct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, </a:t>
            </a:r>
            <a:r>
              <a:rPr lang="en-US" altLang="en-US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</a:t>
            </a:r>
            <a:r>
              <a:rPr lang="zh-CN" altLang="zh-CN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销毁块设备对象</a:t>
            </a:r>
          </a:p>
          <a:p>
            <a:pPr lvl="0"/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.</a:t>
            </a:r>
            <a:r>
              <a:rPr lang="en-US" altLang="en-US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io_type_supported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ump_bdev_io_type_supported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, </a:t>
            </a:r>
            <a:r>
              <a:rPr lang="en-US" altLang="en-US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I/O</a:t>
            </a:r>
            <a:r>
              <a:rPr lang="zh-CN" altLang="zh-CN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类型支持</a:t>
            </a:r>
          </a:p>
          <a:p>
            <a:pPr lvl="0"/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.</a:t>
            </a:r>
            <a:r>
              <a:rPr lang="en-US" altLang="en-US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get_io_channel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ump_bdev_get_io_channel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, </a:t>
            </a:r>
            <a:r>
              <a:rPr lang="en-US" altLang="en-US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</a:t>
            </a:r>
            <a:r>
              <a:rPr lang="zh-CN" altLang="zh-CN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获取设备</a:t>
            </a:r>
            <a:r>
              <a:rPr lang="en-US" altLang="en-US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I/O</a:t>
            </a:r>
            <a:r>
              <a:rPr lang="zh-CN" altLang="zh-CN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通道</a:t>
            </a:r>
          </a:p>
          <a:p>
            <a:pPr lvl="0"/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.</a:t>
            </a:r>
            <a:r>
              <a:rPr lang="en-US" altLang="en-US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dump_info_json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ump_bdev_dump_info_json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, </a:t>
            </a:r>
            <a:r>
              <a:rPr lang="en-US" altLang="en-US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</a:t>
            </a:r>
            <a:r>
              <a:rPr lang="zh-CN" altLang="zh-CN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输出</a:t>
            </a:r>
            <a:r>
              <a:rPr lang="en-US" altLang="en-US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json</a:t>
            </a:r>
            <a:r>
              <a:rPr lang="zh-CN" altLang="zh-CN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流</a:t>
            </a:r>
          </a:p>
          <a:p>
            <a:pPr lvl="0"/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.</a:t>
            </a:r>
            <a:r>
              <a:rPr lang="en-US" altLang="en-US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write_config_json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ump_bdev_write_config_json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, </a:t>
            </a:r>
            <a:r>
              <a:rPr lang="en-US" altLang="en-US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</a:t>
            </a:r>
            <a:r>
              <a:rPr lang="zh-CN" altLang="zh-CN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输出</a:t>
            </a:r>
            <a:r>
              <a:rPr lang="en-US" altLang="en-US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json</a:t>
            </a:r>
            <a:r>
              <a:rPr lang="zh-CN" altLang="zh-CN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流</a:t>
            </a:r>
          </a:p>
          <a:p>
            <a:pPr lvl="0"/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.</a:t>
            </a:r>
            <a:r>
              <a:rPr lang="en-US" altLang="en-US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get_spin_time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ump_bdev_get_spin_time</a:t>
            </a:r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, </a:t>
            </a:r>
            <a:r>
              <a:rPr lang="en-US" altLang="en-US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</a:t>
            </a:r>
            <a:r>
              <a:rPr lang="zh-CN" altLang="zh-CN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获取</a:t>
            </a:r>
            <a:r>
              <a:rPr lang="en-US" altLang="en-US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spin</a:t>
            </a:r>
            <a:r>
              <a:rPr lang="zh-CN" altLang="zh-CN" sz="16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时间</a:t>
            </a:r>
          </a:p>
          <a:p>
            <a:pPr lvl="0"/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};</a:t>
            </a:r>
          </a:p>
          <a:p>
            <a:pPr lvl="0"/>
            <a:r>
              <a:rPr lang="en-US" alt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int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spdk_bdev_register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</a:t>
            </a:r>
            <a:r>
              <a:rPr lang="en-US" alt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struct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spdk_bdev *</a:t>
            </a:r>
            <a:r>
              <a:rPr lang="en-US" altLang="en-US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) {</a:t>
            </a:r>
          </a:p>
          <a:p>
            <a:pPr lvl="0"/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mbdev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= </a:t>
            </a:r>
            <a:r>
              <a:rPr lang="en-US" altLang="en-US" sz="1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get_ump_bdev_by_uuid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(&amp;</a:t>
            </a:r>
            <a:r>
              <a:rPr lang="en-US" altLang="en-US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6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uuid</a:t>
            </a:r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);</a:t>
            </a:r>
          </a:p>
          <a:p>
            <a:pPr lvl="0"/>
            <a:r>
              <a:rPr lang="en-US" altLang="en-US" sz="1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zh-CN" altLang="zh-CN" sz="16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替换回调函数表</a:t>
            </a:r>
          </a:p>
          <a:p>
            <a:pPr lvl="0"/>
            <a:r>
              <a:rPr lang="en-US" altLang="en-US" sz="16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    mbdev</a:t>
            </a:r>
            <a:r>
              <a:rPr lang="en-US" altLang="en-US" sz="1600" b="1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6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600" b="1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.</a:t>
            </a:r>
            <a:r>
              <a:rPr lang="en-US" altLang="en-US" sz="16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fn_table</a:t>
            </a:r>
            <a:r>
              <a:rPr lang="en-US" altLang="en-US" sz="1600" b="1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600" b="1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&amp;</a:t>
            </a:r>
            <a:r>
              <a:rPr lang="en-US" altLang="en-US" sz="1600" b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umplib_fn_table</a:t>
            </a:r>
            <a:r>
              <a:rPr lang="en-US" altLang="en-US" sz="1600" b="1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;</a:t>
            </a:r>
          </a:p>
          <a:p>
            <a:pPr lvl="0"/>
            <a:r>
              <a:rPr lang="en-US" altLang="en-US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}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15/40</a:t>
            </a:r>
          </a:p>
        </p:txBody>
      </p:sp>
      <p:sp>
        <p:nvSpPr>
          <p:cNvPr id="17" name="文本框 1"/>
          <p:cNvSpPr txBox="1"/>
          <p:nvPr/>
        </p:nvSpPr>
        <p:spPr>
          <a:xfrm>
            <a:off x="2861592" y="1003672"/>
            <a:ext cx="7689850" cy="1003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lvl="0" indent="-342900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宋体"/>
                <a:ea typeface="宋体"/>
              </a:rPr>
              <a:t>重新实现之前提到的函数表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fn_table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宋体"/>
                <a:ea typeface="宋体"/>
              </a:rPr>
              <a:t>中的六个函数，其中最重要的是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submit_request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函数。</a:t>
            </a:r>
          </a:p>
          <a:p>
            <a:pPr marL="342900" lvl="0" indent="-342900">
              <a:buFont typeface="Wingdings" charset="0"/>
              <a:buChar char="n"/>
            </a:pP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submit_request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函数是保证数据面通畅、实现后续功能的基础。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4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5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6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1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2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3.4 I/O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路径选择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53274" y="2524342"/>
            <a:ext cx="8693150" cy="3721100"/>
          </a:xfrm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/* 代码只展示关键逻辑</a:t>
            </a:r>
            <a:r>
              <a:rPr lang="en-US" altLang="en-US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*/</a:t>
            </a:r>
          </a:p>
          <a:p>
            <a:pPr lvl="0"/>
            <a:r>
              <a:rPr lang="en-US" alt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void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ump_bdev_submit_request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(</a:t>
            </a:r>
            <a:r>
              <a:rPr lang="en-US" alt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struct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</a:rPr>
              <a:t>spdk_io_channel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*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ch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, </a:t>
            </a:r>
            <a:r>
              <a:rPr lang="en-US" alt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struct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</a:rPr>
              <a:t>spdk_bdev_io 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*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bdev_io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)</a:t>
            </a:r>
          </a:p>
          <a:p>
            <a:pPr lvl="0"/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{    </a:t>
            </a:r>
          </a:p>
          <a:p>
            <a:pPr lvl="0"/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// 1. 设置换</a:t>
            </a:r>
            <a:r>
              <a:rPr lang="en-US" altLang="en-US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I/O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完成时的</a:t>
            </a:r>
            <a:r>
              <a:rPr lang="zh-CN" altLang="zh-CN" sz="140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回调函数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，方便后续实现</a:t>
            </a:r>
            <a:r>
              <a:rPr lang="zh-CN" altLang="zh-CN" sz="140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故障处理、负载均衡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等功能</a:t>
            </a:r>
          </a:p>
          <a:p>
            <a:pPr lvl="0"/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bdev_io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internal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.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cb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ump_bdev_io_completion_cb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;</a:t>
            </a:r>
          </a:p>
          <a:p>
            <a:pPr lvl="0"/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bdev_io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internal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.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caller_ctx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ump_completion_ctx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;</a:t>
            </a:r>
          </a:p>
          <a:p>
            <a:pPr lvl="0"/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// 2. 根据后续讲解的</a:t>
            </a:r>
            <a:r>
              <a:rPr lang="zh-CN" altLang="zh-CN" sz="140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负载均衡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算法</a:t>
            </a:r>
            <a:r>
              <a:rPr lang="zh-CN" altLang="zh-CN" sz="140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选择I/O路径</a:t>
            </a:r>
          </a:p>
          <a:p>
            <a:pPr lvl="0"/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iopath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ump_bdev_find_iopath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(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ump_channel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,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bdev_io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);</a:t>
            </a:r>
          </a:p>
          <a:p>
            <a:pPr lvl="0"/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ump_completion_ctx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iopath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iopath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;</a:t>
            </a:r>
          </a:p>
          <a:p>
            <a:pPr lvl="0"/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// 3. 切换</a:t>
            </a:r>
            <a:r>
              <a:rPr lang="zh-CN" altLang="zh-CN" sz="140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设备上下文</a:t>
            </a:r>
            <a:r>
              <a:rPr lang="zh-CN" altLang="zh-CN" sz="1400" b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，从多路径设备上下文到具体块设备（如</a:t>
            </a:r>
            <a:r>
              <a:rPr lang="en-US" altLang="en-US" sz="1400" b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NVMe</a:t>
            </a:r>
            <a:r>
              <a:rPr lang="zh-CN" altLang="zh-CN" sz="1400" b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块设备）上下文</a:t>
            </a:r>
          </a:p>
          <a:p>
            <a:pPr lvl="0"/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iopath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;</a:t>
            </a:r>
          </a:p>
          <a:p>
            <a:pPr lvl="0"/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void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*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ctxt_tmp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bdev_io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ctxt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;</a:t>
            </a:r>
          </a:p>
          <a:p>
            <a:pPr lvl="0"/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bdev_io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ctxt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ctxt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; </a:t>
            </a:r>
          </a:p>
          <a:p>
            <a:pPr lvl="0"/>
            <a:r>
              <a:rPr lang="en-US" altLang="en-US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    // 4. </a:t>
            </a:r>
            <a:r>
              <a:rPr lang="zh-CN" altLang="zh-CN" sz="140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提交I/O请求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</a:p>
          <a:p>
            <a:pPr lvl="0"/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fn_table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submit_request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(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iopath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io_channel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,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bdev_io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);</a:t>
            </a:r>
          </a:p>
          <a:p>
            <a:pPr lvl="0"/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  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bdev_io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-&gt;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ctxt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=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 </a:t>
            </a:r>
            <a:r>
              <a:rPr lang="en-US" alt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ctxt_tmp</a:t>
            </a:r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; </a:t>
            </a:r>
            <a:r>
              <a:rPr lang="en-US" altLang="en-US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</a:t>
            </a:r>
            <a:r>
              <a:rPr lang="zh-CN" altLang="zh-CN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再从具体块设备上下文切换回多路径设备上下文</a:t>
            </a:r>
          </a:p>
          <a:p>
            <a:pPr lvl="0"/>
            <a:r>
              <a:rPr lang="en-US" altLang="en-US" sz="1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</a:rPr>
              <a:t>}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16/40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33017" y="936842"/>
            <a:ext cx="8306410" cy="1308100"/>
          </a:xfrm>
        </p:spPr>
        <p:txBody>
          <a:bodyPr>
            <a:spAutoFit/>
          </a:bodyPr>
          <a:lstStyle/>
          <a:p>
            <a:pPr marL="342900" lvl="0" indent="-342900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（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... 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SimSun"/>
                <a:ea typeface="SimSun"/>
              </a:rPr>
              <a:t>接上页内容）</a:t>
            </a:r>
          </a:p>
          <a:p>
            <a:pPr marL="285750" lvl="0" indent="-285750">
              <a:buFont typeface="Wingdings" charset="0"/>
              <a:buChar char="n"/>
            </a:pPr>
            <a:r>
              <a:rPr lang="en-US" altLang="en-US" sz="2000">
                <a:latin typeface="Times New Roman"/>
                <a:ea typeface="Times New Roman"/>
              </a:rPr>
              <a:t>submit_request</a:t>
            </a:r>
            <a:r>
              <a:rPr lang="zh-CN" altLang="zh-CN" sz="2000">
                <a:latin typeface="SimSun"/>
                <a:ea typeface="SimSun"/>
              </a:rPr>
              <a:t>首先设置了我们自己实现的</a:t>
            </a:r>
            <a:r>
              <a:rPr lang="en-US" altLang="en-US" sz="2000" b="1">
                <a:latin typeface="Times New Roman"/>
                <a:ea typeface="Times New Roman"/>
              </a:rPr>
              <a:t>I/O</a:t>
            </a:r>
            <a:r>
              <a:rPr lang="zh-CN" altLang="zh-CN" sz="2000" b="1">
                <a:latin typeface="SimSun"/>
                <a:ea typeface="SimSun"/>
              </a:rPr>
              <a:t>回调函数</a:t>
            </a:r>
            <a:r>
              <a:rPr lang="zh-CN" altLang="zh-CN" sz="2000">
                <a:latin typeface="SimSun"/>
                <a:ea typeface="SimSun"/>
              </a:rPr>
              <a:t>，然后根据负载均衡算法</a:t>
            </a:r>
            <a:r>
              <a:rPr lang="zh-CN" altLang="zh-CN" sz="2000" b="1">
                <a:latin typeface="SimSun"/>
                <a:ea typeface="SimSun"/>
              </a:rPr>
              <a:t>选择</a:t>
            </a:r>
            <a:r>
              <a:rPr lang="en-US" altLang="en-US" sz="2000" b="1">
                <a:latin typeface="Times New Roman"/>
                <a:ea typeface="Times New Roman"/>
              </a:rPr>
              <a:t>I/O</a:t>
            </a:r>
            <a:r>
              <a:rPr lang="zh-CN" altLang="zh-CN" sz="2000" b="1">
                <a:latin typeface="SimSun"/>
                <a:ea typeface="SimSun"/>
              </a:rPr>
              <a:t>路径</a:t>
            </a:r>
            <a:r>
              <a:rPr lang="zh-CN" altLang="zh-CN" sz="2000">
                <a:latin typeface="SimSun"/>
                <a:ea typeface="SimSun"/>
              </a:rPr>
              <a:t>，再将多路径块设备</a:t>
            </a:r>
            <a:r>
              <a:rPr lang="zh-CN" altLang="zh-CN" sz="2000" b="1">
                <a:latin typeface="SimSun"/>
                <a:ea typeface="SimSun"/>
              </a:rPr>
              <a:t>上下文切换</a:t>
            </a:r>
            <a:r>
              <a:rPr lang="zh-CN" altLang="zh-CN" sz="2000">
                <a:latin typeface="SimSun"/>
                <a:ea typeface="SimSun"/>
              </a:rPr>
              <a:t>成具体块设备上下文，最后</a:t>
            </a:r>
            <a:r>
              <a:rPr lang="zh-CN" altLang="zh-CN" sz="2000" b="1">
                <a:latin typeface="SimSun"/>
                <a:ea typeface="SimSun"/>
              </a:rPr>
              <a:t>提交请求</a:t>
            </a:r>
            <a:r>
              <a:rPr lang="zh-CN" altLang="zh-CN" sz="2000">
                <a:latin typeface="SimSun"/>
                <a:ea typeface="SimSun"/>
              </a:rPr>
              <a:t>到具体设备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2436649" y="778771"/>
            <a:ext cx="5257800" cy="4572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）故障切换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(Failover)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49521" y="1693646"/>
            <a:ext cx="4699000" cy="3714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>
              <a:lnSpc>
                <a:spcPct val="100000"/>
              </a:lnSpc>
              <a:buFont typeface="Arial" charset="0"/>
              <a:buNone/>
            </a:pPr>
            <a:r>
              <a:rPr lang="zh-CN" altLang="zh-CN" sz="2000" b="1">
                <a:latin typeface="宋体"/>
                <a:ea typeface="宋体"/>
              </a:rPr>
              <a:t>触发时机</a:t>
            </a:r>
            <a:r>
              <a:rPr lang="zh-CN" altLang="zh-CN" sz="2000">
                <a:latin typeface="宋体"/>
                <a:ea typeface="宋体"/>
              </a:rPr>
              <a:t>：</a:t>
            </a:r>
            <a:r>
              <a:rPr lang="en-US" altLang="en-US" sz="2000">
                <a:latin typeface="Times New Roman"/>
                <a:ea typeface="Times New Roman"/>
              </a:rPr>
              <a:t>I/O</a:t>
            </a:r>
            <a:r>
              <a:rPr lang="zh-CN" altLang="zh-CN" sz="2000">
                <a:latin typeface="宋体"/>
                <a:ea typeface="宋体"/>
              </a:rPr>
              <a:t>失败返回时</a:t>
            </a:r>
          </a:p>
          <a:p>
            <a:pPr lvl="0" indent="0">
              <a:lnSpc>
                <a:spcPct val="100000"/>
              </a:lnSpc>
              <a:buFont typeface="Arial" charset="0"/>
              <a:buNone/>
            </a:pPr>
            <a:endParaRPr lang="zh-CN" altLang="zh-CN" sz="2000">
              <a:latin typeface="宋体"/>
              <a:ea typeface="宋体"/>
            </a:endParaRPr>
          </a:p>
          <a:p>
            <a:pPr lvl="0" indent="0">
              <a:lnSpc>
                <a:spcPct val="100000"/>
              </a:lnSpc>
              <a:buFont typeface="Arial" charset="0"/>
              <a:buNone/>
            </a:pPr>
            <a:r>
              <a:rPr lang="zh-CN" altLang="zh-CN" sz="2000" b="1" i="0" strike="noStrike" spc="0">
                <a:solidFill>
                  <a:srgbClr val="000000"/>
                </a:solidFill>
                <a:latin typeface="宋体"/>
                <a:ea typeface="宋体"/>
              </a:rPr>
              <a:t>获取返回</a:t>
            </a:r>
            <a:r>
              <a:rPr lang="zh-CN" altLang="zh-CN" sz="2000">
                <a:latin typeface="宋体"/>
                <a:ea typeface="宋体"/>
              </a:rPr>
              <a:t>：将回调函数设置为我们自己实现的函数</a:t>
            </a:r>
          </a:p>
          <a:p>
            <a:pPr lvl="0" indent="0">
              <a:lnSpc>
                <a:spcPct val="100000"/>
              </a:lnSpc>
              <a:buFont typeface="Arial" charset="0"/>
              <a:buNone/>
            </a:pPr>
            <a:endParaRPr lang="zh-CN" altLang="zh-CN" sz="2000">
              <a:latin typeface="宋体"/>
              <a:ea typeface="宋体"/>
            </a:endParaRPr>
          </a:p>
          <a:p>
            <a:pPr lvl="0" indent="0">
              <a:lnSpc>
                <a:spcPct val="100000"/>
              </a:lnSpc>
              <a:buFont typeface="Arial" charset="0"/>
              <a:buNone/>
            </a:pPr>
            <a:r>
              <a:rPr lang="zh-CN" altLang="zh-CN" sz="2000" b="1">
                <a:latin typeface="宋体"/>
                <a:ea typeface="宋体"/>
              </a:rPr>
              <a:t>具体方法</a:t>
            </a:r>
            <a:r>
              <a:rPr lang="zh-CN" altLang="zh-CN" sz="2000">
                <a:latin typeface="宋体"/>
                <a:ea typeface="宋体"/>
              </a:rPr>
              <a:t>：当</a:t>
            </a:r>
            <a:r>
              <a:rPr lang="en-US" altLang="en-US" sz="2000">
                <a:latin typeface="Times New Roman"/>
                <a:ea typeface="Times New Roman"/>
              </a:rPr>
              <a:t>I/O</a:t>
            </a:r>
            <a:r>
              <a:rPr lang="zh-CN" altLang="zh-CN" sz="2000" b="1">
                <a:latin typeface="宋体"/>
                <a:ea typeface="宋体"/>
              </a:rPr>
              <a:t>请求失败</a:t>
            </a:r>
            <a:r>
              <a:rPr lang="zh-CN" altLang="zh-CN" sz="2000">
                <a:latin typeface="宋体"/>
                <a:ea typeface="宋体"/>
              </a:rPr>
              <a:t>时，实行以下逻辑：</a:t>
            </a:r>
          </a:p>
          <a:p>
            <a:pPr marL="285750" lvl="0" indent="-285750">
              <a:lnSpc>
                <a:spcPct val="10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将当前路径设置为</a:t>
            </a:r>
            <a:r>
              <a:rPr lang="zh-CN" altLang="zh-CN" sz="2000" b="1">
                <a:latin typeface="宋体"/>
                <a:ea typeface="宋体"/>
              </a:rPr>
              <a:t>不可用</a:t>
            </a:r>
            <a:r>
              <a:rPr lang="zh-CN" altLang="zh-CN" sz="2000">
                <a:latin typeface="宋体"/>
                <a:ea typeface="宋体"/>
              </a:rPr>
              <a:t>：</a:t>
            </a:r>
          </a:p>
          <a:p>
            <a:pPr marL="0" lvl="0" indent="0" algn="l" defTabSz="914400">
              <a:lnSpc>
                <a:spcPct val="100000"/>
              </a:lnSpc>
            </a:pPr>
            <a:r>
              <a:rPr lang="en-US" altLang="en-US" sz="2000"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 </a:t>
            </a:r>
            <a:r>
              <a:rPr lang="en-US" altLang="en-US" sz="2000" b="0" i="0" strike="noStrike" spc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iopath-&gt;available = </a:t>
            </a:r>
            <a:r>
              <a:rPr lang="en-US" altLang="en-US" sz="2000" b="0" i="0" strike="noStrike" spc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false</a:t>
            </a:r>
            <a:r>
              <a:rPr lang="en-US" altLang="en-US" sz="2000" b="0" i="0" strike="noStrike" spc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;</a:t>
            </a:r>
          </a:p>
          <a:p>
            <a:pPr marL="285750" lvl="0" indent="-285750">
              <a:lnSpc>
                <a:spcPct val="10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重新</a:t>
            </a:r>
            <a:r>
              <a:rPr lang="zh-CN" altLang="zh-CN" sz="2000" b="1">
                <a:latin typeface="宋体"/>
                <a:ea typeface="宋体"/>
              </a:rPr>
              <a:t>提交</a:t>
            </a:r>
            <a:r>
              <a:rPr lang="en-US" altLang="en-US" sz="2000">
                <a:latin typeface="Times New Roman"/>
                <a:ea typeface="Times New Roman"/>
              </a:rPr>
              <a:t>I/O</a:t>
            </a:r>
            <a:r>
              <a:rPr lang="zh-CN" altLang="zh-CN" sz="2000">
                <a:latin typeface="宋体"/>
                <a:ea typeface="宋体"/>
              </a:rPr>
              <a:t>请求</a:t>
            </a:r>
          </a:p>
          <a:p>
            <a:pPr lvl="0" indent="0">
              <a:lnSpc>
                <a:spcPct val="100000"/>
              </a:lnSpc>
              <a:buFont typeface="Arial" charset="0"/>
              <a:buNone/>
            </a:pPr>
            <a:r>
              <a:rPr lang="zh-CN" altLang="zh-CN" sz="2000">
                <a:latin typeface="宋体"/>
                <a:ea typeface="宋体"/>
              </a:rPr>
              <a:t>（在</a:t>
            </a:r>
            <a:r>
              <a:rPr lang="en-US" altLang="en-US" sz="2000">
                <a:latin typeface="Times New Roman"/>
                <a:ea typeface="Times New Roman"/>
              </a:rPr>
              <a:t>I/O</a:t>
            </a:r>
            <a:r>
              <a:rPr lang="zh-CN" altLang="zh-CN" sz="2000">
                <a:latin typeface="宋体"/>
                <a:ea typeface="宋体"/>
              </a:rPr>
              <a:t>请求函数中会重新选择路径）</a:t>
            </a:r>
          </a:p>
          <a:p>
            <a:pPr marL="742950" lvl="1" indent="-285750">
              <a:lnSpc>
                <a:spcPct val="100000"/>
              </a:lnSpc>
              <a:buFont typeface="Arial" charset="0"/>
              <a:buChar char="•"/>
            </a:pPr>
            <a:endParaRPr lang="zh-CN" altLang="zh-CN">
              <a:latin typeface="宋体"/>
              <a:ea typeface="宋体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92797" y="1204696"/>
            <a:ext cx="4832350" cy="4203700"/>
          </a:xfrm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/* 代码只展现关键逻辑 */</a:t>
            </a:r>
          </a:p>
          <a:p>
            <a:pPr lvl="0"/>
            <a:r>
              <a:rPr lang="en-US" alt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sump_printf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</a:t>
            </a:r>
            <a:r>
              <a:rPr lang="en-US" alt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</a:rPr>
              <a:t>"io complete failed.</a:t>
            </a:r>
            <a:r>
              <a:rPr lang="en-US" altLang="en-US">
                <a:solidFill>
                  <a:srgbClr val="EE0000"/>
                </a:solidFill>
                <a:highlight>
                  <a:srgbClr val="FFFFFF"/>
                </a:highlight>
                <a:latin typeface="Consolas"/>
                <a:ea typeface="Consolas"/>
              </a:rPr>
              <a:t>\n</a:t>
            </a:r>
            <a:r>
              <a:rPr lang="en-US" alt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</a:rPr>
              <a:t>"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);</a:t>
            </a:r>
          </a:p>
          <a:p>
            <a:pPr lvl="0"/>
            <a:r>
              <a:rPr lang="zh-CN" altLang="zh-CN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1. 将路径设置为不可用</a:t>
            </a:r>
          </a:p>
          <a:p>
            <a:pPr lvl="0"/>
            <a:r>
              <a:rPr lang="en-US" altLang="en-US" sz="1800" b="0" i="0" strike="noStrike" spc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iopath-&gt;available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= </a:t>
            </a:r>
            <a:r>
              <a:rPr lang="en-US" alt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</a:rPr>
              <a:t>false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;</a:t>
            </a:r>
          </a:p>
          <a:p>
            <a:pPr lvl="0"/>
            <a:r>
              <a:rPr lang="en-US" alt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</a:t>
            </a:r>
            <a:r>
              <a:rPr lang="zh-CN" altLang="zh-CN" sz="1800" b="0" i="0" strike="noStrike" spc="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2. 例询以实现故障恢复</a:t>
            </a:r>
          </a:p>
          <a:p>
            <a:pPr lvl="0"/>
            <a:r>
              <a:rPr lang="en-US" altLang="en-US" sz="1800" b="0" i="0" strike="noStrike" spc="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ump_failback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(iopath, bdev_io);</a:t>
            </a:r>
          </a:p>
          <a:p>
            <a:pPr lvl="0"/>
            <a:r>
              <a:rPr lang="zh-CN" altLang="zh-CN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3. 恢复相关参数</a:t>
            </a:r>
          </a:p>
          <a:p>
            <a:pPr lvl="0"/>
            <a:r>
              <a:rPr lang="en-US" altLang="en-US" sz="1800" b="0" i="0" strike="noStrike" spc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bdev_io-&gt;internal.cb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= </a:t>
            </a:r>
            <a:r>
              <a:rPr lang="en-US" altLang="en-US" sz="1800" b="0" i="0" strike="noStrike" spc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completion_ctx-&gt;real_completion_cb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;</a:t>
            </a:r>
          </a:p>
          <a:p>
            <a:pPr lvl="0"/>
            <a:r>
              <a:rPr lang="en-US" altLang="en-US" sz="1800" b="0" i="0" strike="noStrike" spc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bdev_io-&gt;internal.caller_ctx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= </a:t>
            </a:r>
            <a:r>
              <a:rPr lang="en-US" altLang="en-US" sz="1800" b="0" i="0" strike="noStrike" spc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completion_ctx-&gt;real_caller_ctx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;</a:t>
            </a:r>
          </a:p>
          <a:p>
            <a:pPr lvl="0"/>
            <a:r>
              <a:rPr lang="en-US" altLang="en-US" sz="1800" b="0" i="0" strike="noStrike" spc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</a:rPr>
              <a:t>bdev_io-&gt;internal.submit_tsc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 = </a:t>
            </a:r>
            <a:r>
              <a:rPr lang="en-US" alt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spdk_get_ticks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();</a:t>
            </a:r>
          </a:p>
          <a:p>
            <a:pPr lvl="0"/>
            <a:r>
              <a:rPr lang="zh-CN" altLang="zh-CN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</a:rPr>
              <a:t>// 4. 重新请求</a:t>
            </a:r>
          </a:p>
          <a:p>
            <a:pPr lvl="0"/>
            <a:r>
              <a:rPr lang="en-US" alt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</a:rPr>
              <a:t>ump_bdev_submit_request</a:t>
            </a:r>
            <a:r>
              <a:rPr lang="en-US" alt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</a:rPr>
              <a:t>(ch, bdev_io);</a:t>
            </a:r>
          </a:p>
        </p:txBody>
      </p:sp>
      <p:sp>
        <p:nvSpPr>
          <p:cNvPr id="34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5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36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7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8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9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0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1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2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3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4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3.5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故障处理</a:t>
            </a:r>
          </a:p>
        </p:txBody>
      </p:sp>
      <p:sp>
        <p:nvSpPr>
          <p:cNvPr id="46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17/40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6224443" y="4722394"/>
            <a:ext cx="6096000" cy="33020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6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failback</a:t>
            </a:r>
            <a:r>
              <a:rPr lang="zh-CN" altLang="zh-CN" sz="1600" b="0" i="0" strike="noStrike" spc="0">
                <a:solidFill>
                  <a:srgbClr val="000000"/>
                </a:solidFill>
                <a:latin typeface="宋体"/>
                <a:ea typeface="宋体"/>
              </a:rPr>
              <a:t>具体流程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35074" y="2969795"/>
            <a:ext cx="39179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000" dirty="0">
                <a:latin typeface="宋体"/>
                <a:ea typeface="宋体"/>
              </a:rPr>
              <a:t>基于</a:t>
            </a:r>
            <a:r>
              <a:rPr lang="en-US" altLang="en-US" sz="2000" dirty="0">
                <a:latin typeface="Times New Roman"/>
                <a:ea typeface="Times New Roman"/>
              </a:rPr>
              <a:t>SPDK</a:t>
            </a:r>
            <a:r>
              <a:rPr lang="zh-CN" altLang="zh-CN" sz="2000" dirty="0">
                <a:latin typeface="宋体"/>
                <a:ea typeface="宋体"/>
              </a:rPr>
              <a:t>的</a:t>
            </a:r>
            <a:r>
              <a:rPr lang="zh-CN" altLang="zh-CN" sz="2000" b="1" dirty="0">
                <a:latin typeface="宋体"/>
                <a:ea typeface="宋体"/>
              </a:rPr>
              <a:t>用户态轮询机制</a:t>
            </a:r>
            <a:r>
              <a:rPr lang="zh-CN" altLang="zh-CN" sz="2000" dirty="0">
                <a:latin typeface="宋体"/>
                <a:ea typeface="宋体"/>
              </a:rPr>
              <a:t>注册一个轮询函数，下发</a:t>
            </a:r>
            <a:r>
              <a:rPr lang="en-US" altLang="en-US" sz="2000" b="0" i="0" strike="noStrike" spc="0" dirty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2000" dirty="0">
                <a:latin typeface="宋体"/>
                <a:ea typeface="宋体"/>
              </a:rPr>
              <a:t>，根据返回结果判断路径是否重连</a:t>
            </a:r>
          </a:p>
          <a:p>
            <a:pPr marL="285750" lvl="0" indent="-285750">
              <a:buFont typeface="Wingdings" charset="0"/>
              <a:buChar char="Ø"/>
            </a:pPr>
            <a:r>
              <a:rPr lang="zh-CN" altLang="zh-CN" sz="2000" dirty="0">
                <a:latin typeface="宋体"/>
                <a:ea typeface="宋体"/>
              </a:rPr>
              <a:t>用户态驱动下的轮询</a:t>
            </a:r>
            <a:r>
              <a:rPr lang="en-US" altLang="en-US" sz="2000" dirty="0">
                <a:latin typeface="Times New Roman"/>
                <a:ea typeface="Times New Roman"/>
              </a:rPr>
              <a:t>IO</a:t>
            </a:r>
            <a:r>
              <a:rPr lang="zh-CN" altLang="zh-CN" sz="2000" dirty="0">
                <a:latin typeface="SimSun"/>
                <a:ea typeface="SimSun"/>
              </a:rPr>
              <a:t>依然</a:t>
            </a:r>
            <a:r>
              <a:rPr lang="zh-CN" altLang="zh-CN" sz="2000" b="1" dirty="0">
                <a:latin typeface="宋体"/>
                <a:ea typeface="宋体"/>
              </a:rPr>
              <a:t>不经过内核</a:t>
            </a:r>
            <a:r>
              <a:rPr lang="zh-CN" altLang="zh-CN" sz="2000" dirty="0">
                <a:latin typeface="宋体"/>
                <a:ea typeface="宋体"/>
              </a:rPr>
              <a:t>，速度快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36144" y="1787151"/>
            <a:ext cx="280479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宋体"/>
                <a:ea typeface="宋体"/>
              </a:rPr>
              <a:t>重连路径如何恢复？</a:t>
            </a:r>
          </a:p>
        </p:txBody>
      </p:sp>
      <p:sp>
        <p:nvSpPr>
          <p:cNvPr id="6" name="下箭头 5"/>
          <p:cNvSpPr/>
          <p:nvPr/>
        </p:nvSpPr>
        <p:spPr>
          <a:xfrm>
            <a:off x="3993841" y="2399842"/>
            <a:ext cx="198755" cy="407035"/>
          </a:xfrm>
          <a:prstGeom prst="downArrow">
            <a:avLst/>
          </a:prstGeom>
          <a:solidFill>
            <a:schemeClr val="accent1"/>
          </a:solidFill>
          <a:ln w="28575" cmpd="sng">
            <a:solidFill>
              <a:srgbClr val="3C76E2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宋体"/>
              <a:ea typeface="宋体"/>
            </a:endParaRPr>
          </a:p>
        </p:txBody>
      </p:sp>
      <p:sp>
        <p:nvSpPr>
          <p:cNvPr id="34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5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36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7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8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9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0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1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2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3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4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3.5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故障处理</a:t>
            </a:r>
          </a:p>
        </p:txBody>
      </p:sp>
      <p:sp>
        <p:nvSpPr>
          <p:cNvPr id="46" name="文本框 31"/>
          <p:cNvSpPr txBox="1"/>
          <p:nvPr/>
        </p:nvSpPr>
        <p:spPr>
          <a:xfrm>
            <a:off x="2436649" y="778771"/>
            <a:ext cx="525780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）故障恢复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(Failback)</a:t>
            </a:r>
          </a:p>
        </p:txBody>
      </p:sp>
      <p:sp>
        <p:nvSpPr>
          <p:cNvPr id="47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18/40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6218093" y="1504950"/>
            <a:ext cx="5917036" cy="30693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722116" y="1642505"/>
            <a:ext cx="8798021" cy="3992216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166837" y="5609677"/>
            <a:ext cx="6096000" cy="337185"/>
          </a:xfrm>
        </p:spPr>
        <p:txBody>
          <a:bodyPr>
            <a:spAutoFit/>
          </a:bodyPr>
          <a:lstStyle/>
          <a:p>
            <a:pPr lvl="0" algn="ctr"/>
            <a:r>
              <a:rPr lang="zh-CN" altLang="en-US" sz="1600" b="0" i="0" strike="noStrike" spc="0">
                <a:solidFill>
                  <a:srgbClr val="000000"/>
                </a:solidFill>
                <a:latin typeface="宋体"/>
                <a:ea typeface="宋体"/>
              </a:rPr>
              <a:t>负载均衡算法汇总</a:t>
            </a:r>
          </a:p>
        </p:txBody>
      </p:sp>
      <p:sp>
        <p:nvSpPr>
          <p:cNvPr id="34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5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36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7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8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9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0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1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2" name="图形 2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3" name="图片 20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4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909537" y="867817"/>
            <a:ext cx="86106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b="1">
                <a:latin typeface="SimSun"/>
                <a:ea typeface="SimSun"/>
              </a:rPr>
              <a:t>目标</a:t>
            </a:r>
            <a:r>
              <a:rPr lang="zh-CN" altLang="zh-CN" sz="1800" b="1" i="0" strike="noStrike" spc="0">
                <a:solidFill>
                  <a:srgbClr val="000000"/>
                </a:solidFill>
                <a:latin typeface="SimSun"/>
                <a:ea typeface="SimSun"/>
              </a:rPr>
              <a:t>：</a:t>
            </a:r>
            <a:r>
              <a:rPr lang="zh-CN" altLang="zh-CN" sz="1800" b="0" i="0" strike="noStrike" spc="0">
                <a:solidFill>
                  <a:srgbClr val="000000"/>
                </a:solidFill>
                <a:latin typeface="SimSun"/>
                <a:ea typeface="SimSun"/>
              </a:rPr>
              <a:t>调整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1800" b="0" i="0" strike="noStrike" spc="0">
                <a:solidFill>
                  <a:srgbClr val="000000"/>
                </a:solidFill>
                <a:latin typeface="SimSun"/>
                <a:ea typeface="SimSun"/>
              </a:rPr>
              <a:t>请求的分配情况，防止某条链路负担过重，提升整体的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1800" b="0" i="0" strike="noStrike" spc="0">
                <a:solidFill>
                  <a:srgbClr val="000000"/>
                </a:solidFill>
                <a:latin typeface="SimSun"/>
                <a:ea typeface="SimSun"/>
              </a:rPr>
              <a:t>性能</a:t>
            </a:r>
          </a:p>
        </p:txBody>
      </p:sp>
      <p:sp>
        <p:nvSpPr>
          <p:cNvPr id="46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3.6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负载均衡</a:t>
            </a:r>
          </a:p>
        </p:txBody>
      </p:sp>
      <p:sp>
        <p:nvSpPr>
          <p:cNvPr id="47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19/40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b="1" u="sng">
                <a:latin typeface="Times New Roman"/>
              </a:rPr>
              <a:t>答辩大纲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en-US" b="1">
                <a:latin typeface="Times New Roman"/>
                <a:ea typeface="宋体"/>
              </a:rPr>
              <a:t>1</a:t>
            </a:r>
            <a:r>
              <a:rPr lang="zh-CN" altLang="zh-CN" b="1">
                <a:latin typeface="Times New Roman"/>
                <a:ea typeface="宋体"/>
              </a:rPr>
              <a:t>、背景与动机</a:t>
            </a:r>
            <a:endParaRPr lang="en-US" altLang="en-US">
              <a:latin typeface="Times New Roman"/>
            </a:endParaRPr>
          </a:p>
          <a:p>
            <a:pPr marL="0" lvl="0" indent="0">
              <a:buNone/>
            </a:pPr>
            <a:r>
              <a:rPr lang="en-US" altLang="en-US" b="1">
                <a:latin typeface="Times New Roman"/>
                <a:ea typeface="宋体"/>
              </a:rPr>
              <a:t>2</a:t>
            </a:r>
            <a:r>
              <a:rPr lang="zh-CN" altLang="zh-CN" b="1">
                <a:latin typeface="Times New Roman"/>
                <a:ea typeface="宋体"/>
              </a:rPr>
              <a:t>、系统设计</a:t>
            </a:r>
          </a:p>
          <a:p>
            <a:pPr marL="0" lvl="0" indent="0">
              <a:buNone/>
            </a:pPr>
            <a:r>
              <a:rPr lang="en-US" altLang="en-US" b="1">
                <a:latin typeface="Times New Roman"/>
                <a:ea typeface="宋体"/>
              </a:rPr>
              <a:t>3</a:t>
            </a:r>
            <a:r>
              <a:rPr lang="zh-CN" altLang="zh-CN" b="1">
                <a:latin typeface="Times New Roman"/>
                <a:ea typeface="宋体"/>
              </a:rPr>
              <a:t>、系统实现</a:t>
            </a:r>
          </a:p>
          <a:p>
            <a:pPr marL="0" lvl="0" indent="0">
              <a:buNone/>
            </a:pPr>
            <a:r>
              <a:rPr lang="en-US" altLang="en-US" b="1">
                <a:latin typeface="Times New Roman"/>
                <a:ea typeface="宋体"/>
              </a:rPr>
              <a:t>4</a:t>
            </a:r>
            <a:r>
              <a:rPr lang="zh-CN" altLang="zh-CN" b="1">
                <a:latin typeface="Times New Roman"/>
                <a:ea typeface="宋体"/>
              </a:rPr>
              <a:t>、成果展示</a:t>
            </a:r>
          </a:p>
          <a:p>
            <a:pPr marL="0" lvl="0" indent="0">
              <a:buNone/>
            </a:pPr>
            <a:r>
              <a:rPr lang="en-US" altLang="en-US" b="1">
                <a:latin typeface="Times New Roman"/>
                <a:ea typeface="宋体"/>
              </a:rPr>
              <a:t>5</a:t>
            </a:r>
            <a:r>
              <a:rPr lang="zh-CN" altLang="zh-CN" b="1">
                <a:latin typeface="Times New Roman"/>
                <a:ea typeface="宋体"/>
              </a:rPr>
              <a:t>、总结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2815408" y="917201"/>
            <a:ext cx="6311900" cy="819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）静态负载均衡</a:t>
            </a:r>
          </a:p>
          <a:p>
            <a:pPr lvl="0"/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		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——事先设置固定的负载均衡策略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2940939" y="2136775"/>
          <a:ext cx="8183383" cy="28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6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zh-CN" sz="2000">
                          <a:latin typeface="宋体"/>
                          <a:ea typeface="宋体"/>
                        </a:rPr>
                        <a:t>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zh-CN" sz="2000">
                          <a:latin typeface="宋体"/>
                          <a:ea typeface="宋体"/>
                        </a:rPr>
                        <a:t>算法逻辑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en-US" sz="2000">
                          <a:latin typeface="Times New Roman"/>
                          <a:ea typeface="Times New Roman"/>
                        </a:rPr>
                        <a:t>round robin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2000">
                          <a:latin typeface="宋体"/>
                          <a:ea typeface="宋体"/>
                        </a:rPr>
                        <a:t>按照设定的顺序选择路径下发</a:t>
                      </a:r>
                      <a:r>
                        <a:rPr lang="en-US" altLang="en-US" sz="2000" b="0" i="0" strike="noStrik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I/O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2000" b="0" i="0" strike="noStrik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2000">
                          <a:latin typeface="宋体"/>
                          <a:ea typeface="宋体"/>
                        </a:rPr>
                        <a:t>随机选择一个路径下发</a:t>
                      </a:r>
                      <a:r>
                        <a:rPr lang="en-US" altLang="en-US" sz="2000" b="0" i="0" strike="noStrik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I/O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2000" b="0" i="0" strike="noStrik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zh-CN" sz="2000">
                          <a:latin typeface="宋体"/>
                          <a:ea typeface="宋体"/>
                        </a:rPr>
                        <a:t>在随机法的基础之上，提前为每条路径固定一个权重。权重越高，这条路径被选中的概率越大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2000" b="0" i="0" strike="noStrik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hash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buNone/>
                      </a:pPr>
                      <a:r>
                        <a:rPr lang="zh-CN" altLang="zh-CN" sz="2000">
                          <a:latin typeface="宋体"/>
                          <a:ea typeface="宋体"/>
                        </a:rPr>
                        <a:t>对</a:t>
                      </a:r>
                      <a:r>
                        <a:rPr lang="en-US" altLang="en-US" sz="2000" b="0" i="0" strike="noStrik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I/O</a:t>
                      </a:r>
                      <a:r>
                        <a:rPr lang="zh-CN" altLang="zh-CN" sz="2000">
                          <a:latin typeface="宋体"/>
                          <a:ea typeface="宋体"/>
                        </a:rPr>
                        <a:t>请求的状态信息进行哈希运算，再与路径列表大小进行取模运算，获得要进行</a:t>
                      </a:r>
                      <a:r>
                        <a:rPr lang="en-US" altLang="en-US" sz="2000" b="0" i="0" strike="noStrik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I/O</a:t>
                      </a:r>
                      <a:r>
                        <a:rPr lang="zh-CN" altLang="zh-CN" sz="2000">
                          <a:latin typeface="宋体"/>
                          <a:ea typeface="宋体"/>
                        </a:rPr>
                        <a:t>下发的路径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4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35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6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3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1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2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3.6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负载均衡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20/40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49570" y="2478405"/>
            <a:ext cx="358330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宋体"/>
                <a:ea typeface="宋体"/>
              </a:rPr>
              <a:t>需要考虑什么问题？</a:t>
            </a:r>
            <a:endParaRPr lang="zh-CN" altLang="en-US">
              <a:latin typeface="宋体"/>
              <a:ea typeface="宋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36290" y="3222625"/>
            <a:ext cx="8382000" cy="25273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lvl="0" indent="-285750"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单次的</a:t>
            </a:r>
            <a:r>
              <a:rPr lang="en-US" altLang="en-US" sz="2000">
                <a:latin typeface="Times New Roman"/>
                <a:ea typeface="Times New Roman"/>
              </a:rPr>
              <a:t>I/O</a:t>
            </a:r>
            <a:r>
              <a:rPr lang="zh-CN" altLang="zh-CN" sz="2000">
                <a:latin typeface="宋体"/>
                <a:ea typeface="宋体"/>
              </a:rPr>
              <a:t>性能可能有较大</a:t>
            </a:r>
            <a:r>
              <a:rPr lang="zh-CN" altLang="zh-CN" sz="2000" b="1">
                <a:latin typeface="宋体"/>
                <a:ea typeface="宋体"/>
              </a:rPr>
              <a:t>波动</a:t>
            </a:r>
          </a:p>
          <a:p>
            <a:pPr lvl="0" indent="457200">
              <a:buFont typeface="Arial" charset="0"/>
              <a:buNone/>
            </a:pPr>
            <a:r>
              <a:rPr lang="en-US" altLang="en-US" sz="2000">
                <a:latin typeface="宋体"/>
                <a:ea typeface="宋体"/>
              </a:rPr>
              <a:t> </a:t>
            </a:r>
            <a:r>
              <a:rPr lang="zh-CN" altLang="zh-CN" sz="2000">
                <a:latin typeface="宋体"/>
                <a:ea typeface="宋体"/>
              </a:rPr>
              <a:t>→ 采用平均时延/平均速度</a:t>
            </a:r>
          </a:p>
          <a:p>
            <a:pPr lvl="0" indent="457200">
              <a:buFont typeface="Arial" charset="0"/>
              <a:buNone/>
            </a:pPr>
            <a:endParaRPr lang="zh-CN" altLang="zh-CN" sz="2000">
              <a:latin typeface="宋体"/>
              <a:ea typeface="宋体"/>
            </a:endParaRPr>
          </a:p>
          <a:p>
            <a:pPr marL="285750" lvl="0" indent="-285750"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不同</a:t>
            </a:r>
            <a:r>
              <a:rPr lang="zh-CN" altLang="zh-CN" sz="2000" b="1">
                <a:latin typeface="宋体"/>
                <a:ea typeface="宋体"/>
              </a:rPr>
              <a:t>操作类型</a:t>
            </a:r>
            <a:r>
              <a:rPr lang="zh-CN" altLang="zh-CN" sz="2000">
                <a:latin typeface="宋体"/>
                <a:ea typeface="宋体"/>
              </a:rPr>
              <a:t>的</a:t>
            </a:r>
            <a:r>
              <a:rPr lang="en-US" altLang="en-US" sz="2000">
                <a:latin typeface="Times New Roman"/>
                <a:ea typeface="Times New Roman"/>
              </a:rPr>
              <a:t>I/O</a:t>
            </a:r>
            <a:r>
              <a:rPr lang="zh-CN" altLang="zh-CN" sz="2000">
                <a:latin typeface="宋体"/>
                <a:ea typeface="宋体"/>
              </a:rPr>
              <a:t>时间有所差别 </a:t>
            </a:r>
          </a:p>
          <a:p>
            <a:pPr lvl="0" indent="457200">
              <a:buFont typeface="Arial" charset="0"/>
              <a:buNone/>
            </a:pPr>
            <a:r>
              <a:rPr lang="zh-CN" altLang="zh-CN" sz="2000">
                <a:latin typeface="宋体"/>
                <a:ea typeface="宋体"/>
              </a:rPr>
              <a:t> → 区分读写类型</a:t>
            </a:r>
          </a:p>
          <a:p>
            <a:pPr lvl="0" indent="457200">
              <a:buFont typeface="Arial" charset="0"/>
              <a:buNone/>
            </a:pPr>
            <a:endParaRPr lang="zh-CN" altLang="zh-CN" sz="2000">
              <a:latin typeface="宋体"/>
              <a:ea typeface="宋体"/>
            </a:endParaRPr>
          </a:p>
          <a:p>
            <a:pPr marL="285750" lvl="0" indent="-285750">
              <a:buFont typeface="Wingdings" charset="0"/>
              <a:buChar char="n"/>
            </a:pPr>
            <a:r>
              <a:rPr lang="zh-CN" altLang="zh-CN" sz="2000" b="1">
                <a:latin typeface="宋体"/>
                <a:ea typeface="宋体"/>
              </a:rPr>
              <a:t>单次性能较差</a:t>
            </a:r>
            <a:r>
              <a:rPr lang="zh-CN" altLang="zh-CN" sz="2000">
                <a:latin typeface="宋体"/>
                <a:ea typeface="宋体"/>
              </a:rPr>
              <a:t>的路径可能不会再被选择（即使后面性能变优了） </a:t>
            </a:r>
          </a:p>
          <a:p>
            <a:pPr lvl="0" indent="457200">
              <a:buFont typeface="Arial" charset="0"/>
              <a:buNone/>
            </a:pPr>
            <a:r>
              <a:rPr lang="en-US" altLang="en-US" sz="2000">
                <a:latin typeface="宋体"/>
                <a:ea typeface="宋体"/>
              </a:rPr>
              <a:t> </a:t>
            </a:r>
            <a:r>
              <a:rPr lang="zh-CN" altLang="zh-CN" sz="2000">
                <a:latin typeface="宋体"/>
                <a:ea typeface="宋体"/>
              </a:rPr>
              <a:t>→ 定期重置时延/速度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89138" y="1902248"/>
            <a:ext cx="5684227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000" b="1">
                <a:latin typeface="宋体"/>
                <a:ea typeface="宋体"/>
              </a:rPr>
              <a:t>指标</a:t>
            </a:r>
            <a:r>
              <a:rPr lang="zh-CN" altLang="zh-CN" sz="2000">
                <a:latin typeface="宋体"/>
                <a:ea typeface="宋体"/>
              </a:rPr>
              <a:t>：速度、时延、队列深度（未完成任务数）</a:t>
            </a:r>
          </a:p>
        </p:txBody>
      </p:sp>
      <p:sp>
        <p:nvSpPr>
          <p:cNvPr id="5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6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7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8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9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10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11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2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3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4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5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3.6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负载均衡</a:t>
            </a:r>
          </a:p>
        </p:txBody>
      </p:sp>
      <p:sp>
        <p:nvSpPr>
          <p:cNvPr id="17" name="文本框 31"/>
          <p:cNvSpPr txBox="1"/>
          <p:nvPr/>
        </p:nvSpPr>
        <p:spPr>
          <a:xfrm>
            <a:off x="2815408" y="917201"/>
            <a:ext cx="6311900" cy="819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）动态负载均衡</a:t>
            </a:r>
          </a:p>
          <a:p>
            <a:pPr lvl="0"/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		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——根据链路状态动态调整策略</a:t>
            </a:r>
          </a:p>
        </p:txBody>
      </p:sp>
      <p:sp>
        <p:nvSpPr>
          <p:cNvPr id="18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21/40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398636" y="1388371"/>
            <a:ext cx="5533392" cy="38667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13576" y="2324952"/>
            <a:ext cx="4394200" cy="2222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lvl="0" indent="-342900">
              <a:buFont typeface="Wingdings" charset="0"/>
              <a:buChar char="n"/>
            </a:pPr>
            <a:r>
              <a:rPr lang="zh-CN" altLang="zh-CN" sz="2000" b="1">
                <a:latin typeface="宋体"/>
                <a:ea typeface="宋体"/>
              </a:rPr>
              <a:t>路径选择模块</a:t>
            </a:r>
            <a:r>
              <a:rPr lang="zh-CN" altLang="zh-CN" sz="2000">
                <a:latin typeface="宋体"/>
                <a:ea typeface="宋体"/>
              </a:rPr>
              <a:t>：选出最优路径</a:t>
            </a:r>
          </a:p>
          <a:p>
            <a:pPr marL="285750" lvl="0" indent="-285750">
              <a:buFont typeface="Arial" charset="0"/>
              <a:buChar char="•"/>
            </a:pPr>
            <a:endParaRPr lang="zh-CN" altLang="zh-CN" sz="2000">
              <a:latin typeface="宋体"/>
              <a:ea typeface="宋体"/>
            </a:endParaRPr>
          </a:p>
          <a:p>
            <a:pPr marL="342900" lvl="0" indent="-342900">
              <a:buFont typeface="Wingdings" charset="0"/>
              <a:buChar char="n"/>
            </a:pPr>
            <a:r>
              <a:rPr lang="zh-CN" altLang="zh-CN" sz="2000" b="1">
                <a:latin typeface="宋体"/>
                <a:ea typeface="宋体"/>
              </a:rPr>
              <a:t>路径状态更新模块</a:t>
            </a:r>
            <a:r>
              <a:rPr lang="zh-CN" altLang="zh-CN" sz="2000">
                <a:latin typeface="宋体"/>
                <a:ea typeface="宋体"/>
              </a:rPr>
              <a:t>：根据</a:t>
            </a:r>
            <a:r>
              <a:rPr lang="en-US" altLang="en-US" sz="2000">
                <a:latin typeface="Times New Roman"/>
                <a:ea typeface="Times New Roman"/>
              </a:rPr>
              <a:t>I/O</a:t>
            </a:r>
            <a:r>
              <a:rPr lang="zh-CN" altLang="zh-CN" sz="2000">
                <a:latin typeface="宋体"/>
                <a:ea typeface="宋体"/>
              </a:rPr>
              <a:t>返回结果更新路径状态指标</a:t>
            </a:r>
          </a:p>
          <a:p>
            <a:pPr marL="285750" lvl="0" indent="-285750">
              <a:buFont typeface="Arial" charset="0"/>
              <a:buChar char="•"/>
            </a:pPr>
            <a:endParaRPr lang="zh-CN" altLang="zh-CN" sz="2000">
              <a:latin typeface="宋体"/>
              <a:ea typeface="宋体"/>
            </a:endParaRPr>
          </a:p>
          <a:p>
            <a:pPr marL="342900" lvl="0" indent="-342900">
              <a:buFont typeface="Wingdings" charset="0"/>
              <a:buChar char="n"/>
            </a:pPr>
            <a:r>
              <a:rPr lang="zh-CN" altLang="zh-CN" sz="2000" b="1">
                <a:latin typeface="宋体"/>
                <a:ea typeface="宋体"/>
              </a:rPr>
              <a:t>路径状态重置模块</a:t>
            </a:r>
            <a:r>
              <a:rPr lang="zh-CN" altLang="zh-CN" sz="2000">
                <a:latin typeface="宋体"/>
                <a:ea typeface="宋体"/>
              </a:rPr>
              <a:t>：定期重置各条路径状态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036624" y="5403879"/>
            <a:ext cx="6096000" cy="337185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600" b="0" i="0" strike="noStrike" spc="0">
                <a:solidFill>
                  <a:srgbClr val="000000"/>
                </a:solidFill>
                <a:latin typeface="宋体"/>
                <a:ea typeface="宋体"/>
              </a:rPr>
              <a:t>动态负载均衡实现架构</a:t>
            </a:r>
          </a:p>
        </p:txBody>
      </p:sp>
      <p:sp>
        <p:nvSpPr>
          <p:cNvPr id="34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5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36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7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8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9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0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1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2" name="图形 2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3" name="图片 20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4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3.6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负载均衡</a:t>
            </a:r>
          </a:p>
        </p:txBody>
      </p:sp>
      <p:sp>
        <p:nvSpPr>
          <p:cNvPr id="46" name="文本框 31"/>
          <p:cNvSpPr txBox="1"/>
          <p:nvPr/>
        </p:nvSpPr>
        <p:spPr>
          <a:xfrm>
            <a:off x="2815408" y="917201"/>
            <a:ext cx="6311900" cy="4572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）动态负载均衡</a:t>
            </a:r>
          </a:p>
        </p:txBody>
      </p:sp>
      <p:sp>
        <p:nvSpPr>
          <p:cNvPr id="47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22/40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76115" y="1933201"/>
            <a:ext cx="4421364" cy="47097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3950" y="1437901"/>
            <a:ext cx="6661150" cy="698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/>
            <a:r>
              <a:rPr lang="zh-CN" altLang="zh-CN" sz="2000" b="1">
                <a:latin typeface="宋体"/>
                <a:ea typeface="宋体"/>
              </a:rPr>
              <a:t>关键步骤</a:t>
            </a:r>
            <a:r>
              <a:rPr lang="zh-CN" altLang="zh-CN" sz="2000">
                <a:latin typeface="宋体"/>
                <a:ea typeface="宋体"/>
              </a:rPr>
              <a:t>：根据读写类型，遍历所有可用路径，选出指标最优路径。（以</a:t>
            </a:r>
            <a:r>
              <a:rPr lang="en-US" altLang="en-US" sz="2000">
                <a:latin typeface="Times New Roman"/>
                <a:ea typeface="Times New Roman"/>
              </a:rPr>
              <a:t>Service Time</a:t>
            </a:r>
            <a:r>
              <a:rPr lang="zh-CN" altLang="zh-CN" sz="2000">
                <a:latin typeface="宋体"/>
                <a:ea typeface="宋体"/>
              </a:rPr>
              <a:t>算法为例）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663950" y="6368168"/>
            <a:ext cx="6096000" cy="33655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600">
                <a:latin typeface="Times New Roman"/>
                <a:ea typeface="Times New Roman"/>
              </a:rPr>
              <a:t>Service Time</a:t>
            </a:r>
            <a:r>
              <a:rPr lang="zh-CN" altLang="zh-CN" sz="1600">
                <a:latin typeface="宋体"/>
                <a:ea typeface="宋体"/>
              </a:rPr>
              <a:t>算法路径选择流程</a:t>
            </a:r>
          </a:p>
        </p:txBody>
      </p:sp>
      <p:sp>
        <p:nvSpPr>
          <p:cNvPr id="14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15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16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17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18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19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20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21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22" name="图形 2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23" name="图片 20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24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25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3.6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负载均衡</a:t>
            </a:r>
          </a:p>
        </p:txBody>
      </p:sp>
      <p:sp>
        <p:nvSpPr>
          <p:cNvPr id="26" name="文本框 31"/>
          <p:cNvSpPr txBox="1"/>
          <p:nvPr/>
        </p:nvSpPr>
        <p:spPr>
          <a:xfrm>
            <a:off x="2815408" y="917201"/>
            <a:ext cx="631190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）动态负载均衡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 - </a:t>
            </a:r>
            <a:r>
              <a:rPr lang="zh-CN" altLang="zh-CN" sz="2400" b="1">
                <a:latin typeface="宋体"/>
                <a:ea typeface="宋体"/>
              </a:rPr>
              <a:t>路径选择模块</a:t>
            </a:r>
            <a:endParaRPr lang="zh-CN" altLang="zh-CN" sz="2400" b="1" i="0" strike="noStrike" spc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7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23/40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171110" y="6435408"/>
            <a:ext cx="6096000" cy="337185"/>
          </a:xfrm>
        </p:spPr>
        <p:txBody>
          <a:bodyPr>
            <a:spAutoFit/>
          </a:bodyPr>
          <a:lstStyle/>
          <a:p>
            <a:pPr lvl="0" algn="ctr"/>
            <a:r>
              <a:rPr lang="zh-CN" altLang="en-US" sz="1600">
                <a:latin typeface="宋体"/>
                <a:ea typeface="宋体"/>
              </a:rPr>
              <a:t>路径状态更新流程</a:t>
            </a:r>
            <a:endParaRPr lang="zh-CN" altLang="zh-CN" sz="1600" b="0" i="0" strike="noStrike" spc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53180" y="1446530"/>
            <a:ext cx="5060950" cy="698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charset="0"/>
              <a:buChar char="n"/>
            </a:pPr>
            <a:r>
              <a:rPr lang="zh-CN" altLang="zh-CN" sz="2000" b="1">
                <a:latin typeface="宋体"/>
                <a:ea typeface="宋体"/>
              </a:rPr>
              <a:t>更新时机</a:t>
            </a:r>
            <a:r>
              <a:rPr lang="zh-CN" altLang="zh-CN" sz="2000">
                <a:latin typeface="宋体"/>
                <a:ea typeface="宋体"/>
              </a:rPr>
              <a:t>：当</a:t>
            </a:r>
            <a:r>
              <a:rPr lang="en-US" altLang="en-US" sz="2000">
                <a:latin typeface="Times New Roman"/>
                <a:ea typeface="Times New Roman"/>
              </a:rPr>
              <a:t>I/O</a:t>
            </a:r>
            <a:r>
              <a:rPr lang="zh-CN" altLang="zh-CN" sz="2000">
                <a:latin typeface="宋体"/>
                <a:ea typeface="宋体"/>
              </a:rPr>
              <a:t>成功完成时</a:t>
            </a:r>
          </a:p>
          <a:p>
            <a:pPr marL="285750" lvl="0" indent="-285750">
              <a:buFont typeface="Wingdings" charset="0"/>
              <a:buChar char="n"/>
            </a:pPr>
            <a:r>
              <a:rPr lang="zh-CN" altLang="zh-CN" sz="2000" b="1">
                <a:latin typeface="宋体"/>
                <a:ea typeface="宋体"/>
              </a:rPr>
              <a:t>实现函数</a:t>
            </a:r>
            <a:r>
              <a:rPr lang="zh-CN" altLang="zh-CN" sz="2000">
                <a:latin typeface="宋体"/>
                <a:ea typeface="宋体"/>
              </a:rPr>
              <a:t>：</a:t>
            </a:r>
            <a:r>
              <a:rPr lang="en-US" altLang="en-US" sz="2000">
                <a:latin typeface="Times New Roman"/>
                <a:ea typeface="Times New Roman"/>
              </a:rPr>
              <a:t>update_iopath</a:t>
            </a:r>
            <a:endParaRPr lang="en-US" altLang="en-US">
              <a:latin typeface="宋体"/>
              <a:ea typeface="宋体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15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16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17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18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19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20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21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22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23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24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3718325" y="2145030"/>
            <a:ext cx="6495699" cy="4468539"/>
          </a:xfrm>
          <a:prstGeom prst="rect">
            <a:avLst/>
          </a:prstGeom>
        </p:spPr>
      </p:pic>
      <p:sp>
        <p:nvSpPr>
          <p:cNvPr id="26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3.6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负载均衡</a:t>
            </a:r>
          </a:p>
        </p:txBody>
      </p:sp>
      <p:sp>
        <p:nvSpPr>
          <p:cNvPr id="27" name="文本框 31"/>
          <p:cNvSpPr txBox="1"/>
          <p:nvPr/>
        </p:nvSpPr>
        <p:spPr>
          <a:xfrm>
            <a:off x="2815408" y="917201"/>
            <a:ext cx="631190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）动态负载均衡</a:t>
            </a:r>
            <a:r>
              <a:rPr lang="en-US" altLang="en-US" sz="2400" b="1">
                <a:solidFill>
                  <a:srgbClr val="000000"/>
                </a:solidFill>
                <a:latin typeface="Times New Roman"/>
                <a:ea typeface="宋体"/>
              </a:rPr>
              <a:t> - </a:t>
            </a:r>
            <a:r>
              <a:rPr lang="zh-CN" altLang="zh-CN" sz="2400" b="1">
                <a:latin typeface="宋体"/>
                <a:ea typeface="宋体"/>
              </a:rPr>
              <a:t>路径状态更新模块</a:t>
            </a:r>
            <a:endParaRPr lang="zh-CN" altLang="zh-CN" sz="2400" b="1" i="0" strike="noStrike" spc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8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24/40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76955" y="1488440"/>
            <a:ext cx="7410450" cy="255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charset="0"/>
              <a:buChar char="n"/>
            </a:pPr>
            <a:r>
              <a:rPr lang="zh-CN" altLang="zh-CN" b="1">
                <a:latin typeface="宋体"/>
                <a:ea typeface="宋体"/>
              </a:rPr>
              <a:t>实现基础</a:t>
            </a:r>
            <a:r>
              <a:rPr lang="zh-CN" altLang="zh-CN">
                <a:latin typeface="宋体"/>
                <a:ea typeface="宋体"/>
              </a:rPr>
              <a:t>：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SPDK</a:t>
            </a:r>
            <a:r>
              <a:rPr lang="zh-CN" altLang="zh-CN">
                <a:latin typeface="宋体"/>
                <a:ea typeface="宋体"/>
              </a:rPr>
              <a:t>的轮询机制</a:t>
            </a:r>
          </a:p>
          <a:p>
            <a:pPr lvl="0" indent="0">
              <a:buFont typeface="Arial" charset="0"/>
              <a:buNone/>
            </a:pPr>
            <a:endParaRPr lang="zh-CN" altLang="zh-CN">
              <a:latin typeface="宋体"/>
              <a:ea typeface="宋体"/>
            </a:endParaRPr>
          </a:p>
          <a:p>
            <a:pPr marL="285750" lvl="0" indent="-285750">
              <a:buFont typeface="Wingdings" charset="0"/>
              <a:buChar char="n"/>
            </a:pPr>
            <a:r>
              <a:rPr lang="zh-CN" altLang="zh-CN" b="1">
                <a:latin typeface="宋体"/>
                <a:ea typeface="宋体"/>
              </a:rPr>
              <a:t>轮询函数</a:t>
            </a:r>
            <a:r>
              <a:rPr lang="zh-CN" altLang="zh-CN">
                <a:latin typeface="宋体"/>
                <a:ea typeface="宋体"/>
              </a:rPr>
              <a:t>：</a:t>
            </a:r>
            <a:r>
              <a:rPr lang="en-US" altLang="en-US">
                <a:latin typeface="Times New Roman"/>
                <a:ea typeface="Times New Roman"/>
              </a:rPr>
              <a:t>u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mp_io_count_reset_fn</a:t>
            </a:r>
            <a:endParaRPr lang="en-US" altLang="en-US">
              <a:latin typeface="宋体"/>
              <a:ea typeface="宋体"/>
            </a:endParaRPr>
          </a:p>
          <a:p>
            <a:pPr lvl="0" indent="0">
              <a:buFont typeface="Arial" charset="0"/>
              <a:buNone/>
            </a:pPr>
            <a:endParaRPr lang="en-US" altLang="en-US">
              <a:latin typeface="宋体"/>
              <a:ea typeface="宋体"/>
            </a:endParaRPr>
          </a:p>
          <a:p>
            <a:pPr marL="285750" lvl="0" indent="-285750">
              <a:buFont typeface="Wingdings" charset="0"/>
              <a:buChar char="n"/>
            </a:pPr>
            <a:r>
              <a:rPr lang="zh-CN" altLang="zh-CN" b="1">
                <a:latin typeface="宋体"/>
                <a:ea typeface="宋体"/>
              </a:rPr>
              <a:t>具体策略</a:t>
            </a:r>
            <a:r>
              <a:rPr lang="zh-CN" altLang="zh-CN">
                <a:latin typeface="宋体"/>
                <a:ea typeface="宋体"/>
              </a:rPr>
              <a:t>：</a:t>
            </a:r>
          </a:p>
          <a:p>
            <a:pPr marL="742950" lvl="1" indent="-285750">
              <a:buFont typeface="Wingdings" charset="0"/>
              <a:buChar char="Ø"/>
            </a:pP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Service Time</a:t>
            </a:r>
            <a:r>
              <a:rPr lang="zh-CN" altLang="zh-CN">
                <a:latin typeface="宋体"/>
                <a:ea typeface="宋体"/>
              </a:rPr>
              <a:t>算法：定期将所有路径的平均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>
                <a:latin typeface="宋体"/>
                <a:ea typeface="宋体"/>
              </a:rPr>
              <a:t>时延置为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</a:p>
          <a:p>
            <a:pPr marL="742950" lvl="1" indent="-285750">
              <a:buFont typeface="Wingdings" charset="0"/>
              <a:buChar char="Ø"/>
            </a:pP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Average Rate</a:t>
            </a:r>
            <a:r>
              <a:rPr lang="zh-CN" altLang="zh-CN">
                <a:latin typeface="宋体"/>
                <a:ea typeface="宋体"/>
              </a:rPr>
              <a:t>算法：定期将所有路径的平均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>
                <a:latin typeface="宋体"/>
                <a:ea typeface="宋体"/>
              </a:rPr>
              <a:t>速度置为最大</a:t>
            </a:r>
          </a:p>
          <a:p>
            <a:pPr marL="457200" lvl="1" indent="0">
              <a:buNone/>
            </a:pPr>
            <a:endParaRPr lang="en-US" altLang="en-US">
              <a:latin typeface="宋体"/>
              <a:ea typeface="宋体"/>
            </a:endParaRPr>
          </a:p>
          <a:p>
            <a:pPr marL="285750" lvl="0" indent="-285750">
              <a:buFont typeface="Wingdings" charset="0"/>
              <a:buChar char="n"/>
            </a:pPr>
            <a:r>
              <a:rPr lang="zh-CN" altLang="zh-CN" b="1">
                <a:latin typeface="宋体"/>
                <a:ea typeface="宋体"/>
              </a:rPr>
              <a:t>关键代码</a:t>
            </a:r>
            <a:r>
              <a:rPr lang="zh-CN" altLang="zh-CN">
                <a:latin typeface="宋体"/>
                <a:ea typeface="宋体"/>
              </a:rPr>
              <a:t>：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80184" y="4130040"/>
            <a:ext cx="8516471" cy="2279650"/>
          </a:xfrm>
        </p:spPr>
        <p:txBody>
          <a:bodyPr>
            <a:spAutoFit/>
          </a:bodyPr>
          <a:lstStyle/>
          <a:p>
            <a:r>
              <a:rPr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    </a:t>
            </a:r>
            <a:r>
              <a:rPr>
                <a:solidFill>
                  <a:srgbClr val="0000FF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TAILQ_FOREACH</a:t>
            </a:r>
            <a:r>
              <a:rPr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(ch, &amp;g_ump_bdev_channels, tailq)</a:t>
            </a:r>
          </a:p>
          <a:p>
            <a:r>
              <a:rPr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    {</a:t>
            </a:r>
          </a:p>
          <a:p>
            <a:r>
              <a:rPr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        </a:t>
            </a:r>
            <a:r>
              <a:rPr>
                <a:solidFill>
                  <a:srgbClr val="0000FF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TAILQ_FOREACH</a:t>
            </a:r>
            <a:r>
              <a:rPr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(iopath, &amp;ch-&gt;iopath_list, tailq)</a:t>
            </a:r>
          </a:p>
          <a:p>
            <a:r>
              <a:rPr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        {</a:t>
            </a:r>
          </a:p>
          <a:p>
            <a:r>
              <a:rPr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            ump_io_queue_init(&amp;iopath-&gt;io_read_queue);</a:t>
            </a:r>
          </a:p>
          <a:p>
            <a:r>
              <a:rPr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            ump_io_queue_init(&amp;iopath-&gt;io_write_queue);</a:t>
            </a:r>
          </a:p>
          <a:p>
            <a:r>
              <a:rPr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        }</a:t>
            </a:r>
          </a:p>
          <a:p>
            <a:r>
              <a:rPr>
                <a:solidFill>
                  <a:srgbClr val="000000"/>
                </a:solidFill>
                <a:highlight>
                  <a:srgbClr val="FFFFFF"/>
                </a:highlight>
                <a:latin typeface="JetBrains Mono"/>
                <a:ea typeface="JetBrains Mono"/>
              </a:rPr>
              <a:t>    }</a:t>
            </a:r>
          </a:p>
        </p:txBody>
      </p:sp>
      <p:sp>
        <p:nvSpPr>
          <p:cNvPr id="34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5" name="组合 2"/>
          <p:cNvGrpSpPr/>
          <p:nvPr/>
        </p:nvGrpSpPr>
        <p:grpSpPr>
          <a:xfrm>
            <a:off x="-30480" y="3105150"/>
            <a:ext cx="2016000" cy="762000"/>
            <a:chOff x="0" y="772160"/>
            <a:chExt cx="2737505" cy="762000"/>
          </a:xfrm>
        </p:grpSpPr>
        <p:sp>
          <p:nvSpPr>
            <p:cNvPr id="36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7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8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9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0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1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2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3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4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3.6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负载均衡</a:t>
            </a:r>
          </a:p>
        </p:txBody>
      </p:sp>
      <p:sp>
        <p:nvSpPr>
          <p:cNvPr id="46" name="文本框 31"/>
          <p:cNvSpPr txBox="1"/>
          <p:nvPr/>
        </p:nvSpPr>
        <p:spPr>
          <a:xfrm>
            <a:off x="2815408" y="917201"/>
            <a:ext cx="631190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）动态负载均衡</a:t>
            </a:r>
            <a:r>
              <a:rPr lang="en-US" altLang="en-US" sz="2400" b="1">
                <a:solidFill>
                  <a:srgbClr val="000000"/>
                </a:solidFill>
                <a:latin typeface="Times New Roman"/>
                <a:ea typeface="宋体"/>
              </a:rPr>
              <a:t> - </a:t>
            </a:r>
            <a:r>
              <a:rPr lang="zh-CN" altLang="zh-CN" sz="2400" b="1">
                <a:latin typeface="宋体"/>
                <a:ea typeface="宋体"/>
              </a:rPr>
              <a:t>路径状态重置模块</a:t>
            </a:r>
            <a:endParaRPr lang="zh-CN" altLang="zh-CN" sz="2400" b="1" i="0" strike="noStrike" spc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7" name="副标题 2"/>
          <p:cNvSpPr>
            <a:spLocks noGrp="1"/>
          </p:cNvSpPr>
          <p:nvPr/>
        </p:nvSpPr>
        <p:spPr>
          <a:xfrm>
            <a:off x="1126007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25/40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734945" y="1167708"/>
            <a:ext cx="9182100" cy="555503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08099" y="753371"/>
            <a:ext cx="5257800" cy="46037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）场景介绍</a:t>
            </a:r>
          </a:p>
        </p:txBody>
      </p:sp>
      <p:sp>
        <p:nvSpPr>
          <p:cNvPr id="33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4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35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6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3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1" name="图形 2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2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4.1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测试场景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26/40</a:t>
            </a:r>
          </a:p>
        </p:txBody>
      </p:sp>
      <p:sp>
        <p:nvSpPr>
          <p:cNvPr id="46" name="矩形 45"/>
          <p:cNvSpPr/>
          <p:nvPr/>
        </p:nvSpPr>
        <p:spPr>
          <a:xfrm>
            <a:off x="8432132" y="3417541"/>
            <a:ext cx="3338763" cy="2513740"/>
          </a:xfrm>
          <a:prstGeom prst="rect">
            <a:avLst/>
          </a:prstGeom>
          <a:noFill/>
          <a:ln w="28575">
            <a:solidFill>
              <a:srgbClr val="DE3C36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734945" y="1167708"/>
            <a:ext cx="9182100" cy="555503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08099" y="753371"/>
            <a:ext cx="5257800" cy="46037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）场景介绍</a:t>
            </a:r>
          </a:p>
        </p:txBody>
      </p:sp>
      <p:sp>
        <p:nvSpPr>
          <p:cNvPr id="33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4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35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6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3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1" name="图形 2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2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4.1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测试场景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26/40</a:t>
            </a:r>
          </a:p>
        </p:txBody>
      </p:sp>
      <p:sp>
        <p:nvSpPr>
          <p:cNvPr id="46" name="矩形 45"/>
          <p:cNvSpPr/>
          <p:nvPr/>
        </p:nvSpPr>
        <p:spPr>
          <a:xfrm>
            <a:off x="9308718" y="4286733"/>
            <a:ext cx="1237534" cy="1116019"/>
          </a:xfrm>
          <a:prstGeom prst="rect">
            <a:avLst/>
          </a:prstGeom>
          <a:noFill/>
          <a:ln w="28575">
            <a:solidFill>
              <a:srgbClr val="DE3C36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734945" y="1167708"/>
            <a:ext cx="9182100" cy="555503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08099" y="753371"/>
            <a:ext cx="5257800" cy="46037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）场景介绍</a:t>
            </a:r>
          </a:p>
        </p:txBody>
      </p:sp>
      <p:sp>
        <p:nvSpPr>
          <p:cNvPr id="33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4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35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6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3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1" name="图形 2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2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4.1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测试场景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26/40</a:t>
            </a:r>
          </a:p>
        </p:txBody>
      </p:sp>
      <p:sp>
        <p:nvSpPr>
          <p:cNvPr id="46" name="矩形 45"/>
          <p:cNvSpPr/>
          <p:nvPr/>
        </p:nvSpPr>
        <p:spPr>
          <a:xfrm>
            <a:off x="8006730" y="4037965"/>
            <a:ext cx="863696" cy="1442133"/>
          </a:xfrm>
          <a:prstGeom prst="rect">
            <a:avLst/>
          </a:prstGeom>
          <a:noFill/>
          <a:ln w="28575">
            <a:solidFill>
              <a:srgbClr val="DE3C36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734945" y="1167708"/>
            <a:ext cx="9182100" cy="555503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08099" y="753371"/>
            <a:ext cx="5257800" cy="46037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）场景介绍</a:t>
            </a:r>
          </a:p>
        </p:txBody>
      </p:sp>
      <p:sp>
        <p:nvSpPr>
          <p:cNvPr id="33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4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35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6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3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1" name="图形 2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2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4.1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测试场景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26/40</a:t>
            </a:r>
          </a:p>
        </p:txBody>
      </p:sp>
      <p:sp>
        <p:nvSpPr>
          <p:cNvPr id="46" name="矩形 45"/>
          <p:cNvSpPr/>
          <p:nvPr/>
        </p:nvSpPr>
        <p:spPr>
          <a:xfrm>
            <a:off x="3765598" y="2387920"/>
            <a:ext cx="4189568" cy="4175020"/>
          </a:xfrm>
          <a:prstGeom prst="rect">
            <a:avLst/>
          </a:prstGeom>
          <a:noFill/>
          <a:ln w="28575">
            <a:solidFill>
              <a:srgbClr val="DE3C36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副标题 2"/>
          <p:cNvSpPr>
            <a:spLocks noGrp="1"/>
          </p:cNvSpPr>
          <p:nvPr/>
        </p:nvSpPr>
        <p:spPr>
          <a:xfrm>
            <a:off x="3084349" y="935515"/>
            <a:ext cx="8552436" cy="1367168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存储区域网络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(Storage Area Network, SAN)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是企业中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最常用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的后端存储架构，适用于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高吞吐量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和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低延迟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的业务。</a:t>
            </a:r>
          </a:p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为保证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SAN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的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可靠性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，服务器与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同一块存储设备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之间通常有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多条</a:t>
            </a: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链路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，这就需要多路径软件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聚合冗余路径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、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处理故障路径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和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负载均衡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。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998098" y="2488879"/>
            <a:ext cx="6627075" cy="3875670"/>
          </a:xfrm>
          <a:prstGeom prst="rect">
            <a:avLst/>
          </a:prstGeom>
        </p:spPr>
      </p:pic>
      <p:sp>
        <p:nvSpPr>
          <p:cNvPr id="33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1.1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存储区域网络与多路径软件</a:t>
            </a:r>
          </a:p>
        </p:txBody>
      </p:sp>
      <p:sp>
        <p:nvSpPr>
          <p:cNvPr id="34" name="矩形 1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5" name="组合 19"/>
          <p:cNvGrpSpPr/>
          <p:nvPr/>
        </p:nvGrpSpPr>
        <p:grpSpPr>
          <a:xfrm>
            <a:off x="-30480" y="1256030"/>
            <a:ext cx="2016000" cy="762000"/>
            <a:chOff x="0" y="772160"/>
            <a:chExt cx="2737505" cy="762000"/>
          </a:xfrm>
        </p:grpSpPr>
        <p:sp>
          <p:nvSpPr>
            <p:cNvPr id="36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9" name="文本框 8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0" name="文本框 9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1" name="文本框 10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2" name="图形 2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3" name="图片 15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4" name="文本框 29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11340809" y="6443010"/>
            <a:ext cx="702491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3/40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734945" y="1167708"/>
            <a:ext cx="9182100" cy="555503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08099" y="753371"/>
            <a:ext cx="5257800" cy="46037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）场景介绍</a:t>
            </a:r>
          </a:p>
        </p:txBody>
      </p:sp>
      <p:sp>
        <p:nvSpPr>
          <p:cNvPr id="33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4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35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6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3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1" name="图形 2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2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4.1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测试场景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26/40</a:t>
            </a:r>
          </a:p>
        </p:txBody>
      </p:sp>
      <p:sp>
        <p:nvSpPr>
          <p:cNvPr id="46" name="矩形 45"/>
          <p:cNvSpPr/>
          <p:nvPr/>
        </p:nvSpPr>
        <p:spPr>
          <a:xfrm>
            <a:off x="4152327" y="2993796"/>
            <a:ext cx="3235635" cy="3272652"/>
          </a:xfrm>
          <a:prstGeom prst="rect">
            <a:avLst/>
          </a:prstGeom>
          <a:noFill/>
          <a:ln w="28575">
            <a:solidFill>
              <a:srgbClr val="DE3C36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734945" y="1167708"/>
            <a:ext cx="9182100" cy="555503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08099" y="753371"/>
            <a:ext cx="5257800" cy="46037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）场景介绍</a:t>
            </a:r>
          </a:p>
        </p:txBody>
      </p:sp>
      <p:sp>
        <p:nvSpPr>
          <p:cNvPr id="33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4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35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6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3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1" name="图形 2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2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4.1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测试场景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26/40</a:t>
            </a:r>
          </a:p>
        </p:txBody>
      </p:sp>
      <p:sp>
        <p:nvSpPr>
          <p:cNvPr id="46" name="矩形 45"/>
          <p:cNvSpPr/>
          <p:nvPr/>
        </p:nvSpPr>
        <p:spPr>
          <a:xfrm>
            <a:off x="4319910" y="3328961"/>
            <a:ext cx="2887579" cy="1471004"/>
          </a:xfrm>
          <a:prstGeom prst="rect">
            <a:avLst/>
          </a:prstGeom>
          <a:noFill/>
          <a:ln w="28575">
            <a:solidFill>
              <a:srgbClr val="DE3C36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/>
          </a:p>
        </p:txBody>
      </p:sp>
      <p:cxnSp>
        <p:nvCxnSpPr>
          <p:cNvPr id="47" name="直接箭头连接符 46"/>
          <p:cNvCxnSpPr>
            <a:stCxn id="46" idx="2"/>
          </p:cNvCxnSpPr>
          <p:nvPr/>
        </p:nvCxnSpPr>
        <p:spPr>
          <a:xfrm flipV="1">
            <a:off x="5763700" y="2115340"/>
            <a:ext cx="0" cy="1213622"/>
          </a:xfrm>
          <a:prstGeom prst="straightConnector1">
            <a:avLst/>
          </a:prstGeom>
          <a:noFill/>
          <a:ln w="25400">
            <a:solidFill>
              <a:srgbClr val="DE3C36"/>
            </a:solidFill>
            <a:prstDash val="solid"/>
            <a:headEnd/>
            <a:tailEnd type="triangle"/>
          </a:ln>
        </p:spPr>
      </p:cxnSp>
      <p:cxnSp>
        <p:nvCxnSpPr>
          <p:cNvPr id="48" name="直接箭头连接符 47"/>
          <p:cNvCxnSpPr>
            <a:stCxn id="46" idx="0"/>
          </p:cNvCxnSpPr>
          <p:nvPr/>
        </p:nvCxnSpPr>
        <p:spPr>
          <a:xfrm flipH="1">
            <a:off x="3484406" y="4064463"/>
            <a:ext cx="835504" cy="0"/>
          </a:xfrm>
          <a:prstGeom prst="straightConnector1">
            <a:avLst/>
          </a:prstGeom>
          <a:noFill/>
          <a:ln w="25400">
            <a:solidFill>
              <a:srgbClr val="DE3C36"/>
            </a:solidFill>
            <a:prstDash val="solid"/>
            <a:headEnd/>
            <a:tailEnd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53565" y="1388371"/>
            <a:ext cx="8285013" cy="5069548"/>
          </a:xfrm>
          <a:prstGeom prst="rect">
            <a:avLst/>
          </a:prstGeom>
          <a:noFill/>
        </p:spPr>
        <p:txBody>
          <a:bodyPr wrap="square" anchor="t"/>
          <a:lstStyle/>
          <a:p>
            <a:pPr marL="285750" lvl="0" indent="-285750">
              <a:lnSpc>
                <a:spcPct val="15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存储端：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NVMe</a:t>
            </a:r>
            <a:r>
              <a:rPr lang="zh-CN" altLang="zh-CN" sz="2000">
                <a:latin typeface="宋体"/>
                <a:ea typeface="宋体"/>
              </a:rPr>
              <a:t>磁盘（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239G</a:t>
            </a:r>
            <a:r>
              <a:rPr lang="zh-CN" altLang="zh-CN" sz="2000">
                <a:latin typeface="宋体"/>
                <a:ea typeface="宋体"/>
              </a:rPr>
              <a:t>）、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SCSI</a:t>
            </a:r>
          </a:p>
          <a:p>
            <a:pPr marL="285750" lvl="0" indent="-285750">
              <a:lnSpc>
                <a:spcPct val="15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主机端：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SPDK Vhost</a:t>
            </a:r>
            <a:r>
              <a:rPr lang="zh-CN" altLang="zh-CN" sz="2000">
                <a:latin typeface="宋体"/>
                <a:ea typeface="宋体"/>
              </a:rPr>
              <a:t>应用（注入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SUMP</a:t>
            </a:r>
            <a:r>
              <a:rPr lang="zh-CN" altLang="zh-CN" sz="2000">
                <a:latin typeface="宋体"/>
                <a:ea typeface="宋体"/>
              </a:rPr>
              <a:t>模块）</a:t>
            </a:r>
          </a:p>
          <a:p>
            <a:pPr marL="285750" lvl="0" indent="-285750">
              <a:lnSpc>
                <a:spcPct val="15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存储网络协议：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NVMe-oF</a:t>
            </a:r>
            <a:r>
              <a:rPr lang="zh-CN" altLang="zh-CN" sz="2000">
                <a:latin typeface="宋体"/>
                <a:ea typeface="宋体"/>
              </a:rPr>
              <a:t>、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iSCSI</a:t>
            </a:r>
          </a:p>
          <a:p>
            <a:pPr marL="285750" lvl="0" indent="-285750">
              <a:lnSpc>
                <a:spcPct val="15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连接方式：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TCP/IP</a:t>
            </a:r>
            <a:r>
              <a:rPr lang="zh-CN" altLang="zh-CN" sz="2000">
                <a:latin typeface="宋体"/>
                <a:ea typeface="宋体"/>
              </a:rPr>
              <a:t>（本地环回）</a:t>
            </a:r>
          </a:p>
          <a:p>
            <a:pPr marL="285750" lvl="0" indent="-285750">
              <a:lnSpc>
                <a:spcPct val="15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上层应用：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NBD(Network Block Device)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、</a:t>
            </a:r>
            <a:r>
              <a:rPr lang="en-US" altLang="en-US" sz="2000">
                <a:latin typeface="Times New Roman"/>
                <a:ea typeface="Times New Roman"/>
              </a:rPr>
              <a:t>QEMU</a:t>
            </a:r>
            <a:r>
              <a:rPr lang="zh-CN" altLang="zh-CN" sz="2000">
                <a:latin typeface="宋体"/>
                <a:ea typeface="宋体"/>
              </a:rPr>
              <a:t>虚拟机</a:t>
            </a:r>
          </a:p>
          <a:p>
            <a:pPr marL="285750" lvl="0" indent="-285750">
              <a:lnSpc>
                <a:spcPct val="150000"/>
              </a:lnSpc>
              <a:buFont typeface="Wingdings" charset="0"/>
              <a:buChar char="n"/>
            </a:pP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2000">
                <a:latin typeface="宋体"/>
                <a:ea typeface="宋体"/>
              </a:rPr>
              <a:t>测试工具：</a:t>
            </a:r>
            <a:r>
              <a:rPr lang="en-US" altLang="en-US" sz="2000" b="1">
                <a:solidFill>
                  <a:srgbClr val="FF0000"/>
                </a:solidFill>
                <a:latin typeface="Times New Roman"/>
                <a:ea typeface="Times New Roman"/>
              </a:rPr>
              <a:t>fio</a:t>
            </a:r>
          </a:p>
          <a:p>
            <a:pPr marL="742950" lvl="1" indent="-285750">
              <a:buFont typeface="Wingdings" charset="0"/>
              <a:buChar char="Ø"/>
            </a:pPr>
            <a:r>
              <a:rPr lang="zh-CN" altLang="zh-CN" sz="2000">
                <a:latin typeface="宋体"/>
                <a:ea typeface="宋体"/>
              </a:rPr>
              <a:t>引擎：选择</a:t>
            </a:r>
            <a:r>
              <a:rPr lang="zh-CN" altLang="zh-CN" sz="2000" b="1">
                <a:latin typeface="宋体"/>
                <a:ea typeface="宋体"/>
              </a:rPr>
              <a:t>异步</a:t>
            </a:r>
            <a:r>
              <a:rPr lang="zh-CN" altLang="zh-CN" sz="2000">
                <a:latin typeface="宋体"/>
                <a:ea typeface="宋体"/>
              </a:rPr>
              <a:t>引擎</a:t>
            </a:r>
            <a:r>
              <a:rPr lang="en-US" altLang="en-US" sz="2000">
                <a:latin typeface="Times New Roman"/>
                <a:ea typeface="Times New Roman"/>
              </a:rPr>
              <a:t>libaio</a:t>
            </a:r>
            <a:r>
              <a:rPr lang="zh-CN" altLang="zh-CN" sz="2000">
                <a:latin typeface="宋体"/>
                <a:ea typeface="宋体"/>
              </a:rPr>
              <a:t>，多个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2000">
                <a:latin typeface="宋体"/>
                <a:ea typeface="宋体"/>
              </a:rPr>
              <a:t>请求可以同时通过</a:t>
            </a:r>
            <a:r>
              <a:rPr lang="zh-CN" altLang="zh-CN" sz="2000" b="1">
                <a:latin typeface="宋体"/>
                <a:ea typeface="宋体"/>
              </a:rPr>
              <a:t>多路径下发</a:t>
            </a:r>
          </a:p>
          <a:p>
            <a:pPr marL="742950" lvl="1" indent="-285750">
              <a:buFont typeface="Wingdings" charset="0"/>
              <a:buChar char="Ø"/>
            </a:pPr>
            <a:r>
              <a:rPr lang="zh-CN" altLang="zh-CN" sz="2000">
                <a:latin typeface="宋体"/>
                <a:ea typeface="宋体"/>
              </a:rPr>
              <a:t>块大小和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2000">
                <a:latin typeface="宋体"/>
                <a:ea typeface="宋体"/>
              </a:rPr>
              <a:t>深度：尽量占满单网络带宽，达到</a:t>
            </a:r>
            <a:r>
              <a:rPr lang="zh-CN" altLang="zh-CN" sz="2000" b="1">
                <a:latin typeface="宋体"/>
                <a:ea typeface="宋体"/>
              </a:rPr>
              <a:t>单路径瓶颈</a:t>
            </a:r>
          </a:p>
          <a:p>
            <a:pPr marL="285750" lvl="0" indent="-285750">
              <a:lnSpc>
                <a:spcPct val="150000"/>
              </a:lnSpc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网络带宽限制工具：</a:t>
            </a:r>
            <a:r>
              <a:rPr lang="en-US" altLang="en-US" sz="2000" b="1">
                <a:solidFill>
                  <a:srgbClr val="FF0000"/>
                </a:solidFill>
                <a:latin typeface="Times New Roman"/>
                <a:ea typeface="Times New Roman"/>
              </a:rPr>
              <a:t>tc</a:t>
            </a:r>
            <a:r>
              <a:rPr lang="zh-CN" altLang="zh-CN" sz="2000">
                <a:latin typeface="宋体"/>
                <a:ea typeface="宋体"/>
              </a:rPr>
              <a:t>和</a:t>
            </a:r>
            <a:r>
              <a:rPr lang="en-US" altLang="en-US" sz="2000" b="1">
                <a:solidFill>
                  <a:srgbClr val="FF0000"/>
                </a:solidFill>
                <a:latin typeface="Times New Roman"/>
                <a:ea typeface="Times New Roman"/>
              </a:rPr>
              <a:t>iptables</a:t>
            </a:r>
            <a:endParaRPr lang="zh-CN" altLang="zh-CN">
              <a:latin typeface="宋体"/>
              <a:ea typeface="宋体"/>
            </a:endParaRPr>
          </a:p>
          <a:p>
            <a:pPr marL="742950" lvl="1" indent="-285750">
              <a:buFont typeface="Wingdings" charset="0"/>
              <a:buChar char="Ø"/>
            </a:pPr>
            <a:r>
              <a:rPr lang="zh-CN" altLang="zh-CN" sz="2000">
                <a:latin typeface="宋体"/>
                <a:ea typeface="宋体"/>
              </a:rPr>
              <a:t>对本机回环网卡进行限制</a:t>
            </a:r>
          </a:p>
          <a:p>
            <a:pPr marL="742950" lvl="1" indent="-285750">
              <a:buFont typeface="Wingdings" charset="0"/>
              <a:buChar char="Ø"/>
            </a:pPr>
            <a:r>
              <a:rPr lang="zh-CN" altLang="zh-CN" sz="2000">
                <a:latin typeface="宋体"/>
                <a:ea typeface="宋体"/>
              </a:rPr>
              <a:t>模拟真实存储网络场景下</a:t>
            </a:r>
            <a:r>
              <a:rPr lang="zh-CN" altLang="zh-CN" sz="2000" b="1">
                <a:latin typeface="宋体"/>
                <a:ea typeface="宋体"/>
              </a:rPr>
              <a:t>带宽受限</a:t>
            </a:r>
            <a:r>
              <a:rPr lang="zh-CN" altLang="zh-CN" sz="2000">
                <a:latin typeface="宋体"/>
                <a:ea typeface="宋体"/>
              </a:rPr>
              <a:t>的情形</a:t>
            </a:r>
          </a:p>
          <a:p>
            <a:pPr marL="742950" lvl="1" indent="-285750">
              <a:buFont typeface="Wingdings" charset="0"/>
              <a:buChar char="Ø"/>
            </a:pPr>
            <a:r>
              <a:rPr lang="zh-CN" altLang="zh-CN" sz="2000">
                <a:latin typeface="宋体"/>
                <a:ea typeface="宋体"/>
              </a:rPr>
              <a:t>通过对不同链路加压，展现</a:t>
            </a:r>
            <a:r>
              <a:rPr lang="zh-CN" altLang="zh-CN" sz="2000" b="1">
                <a:latin typeface="宋体"/>
                <a:ea typeface="宋体"/>
              </a:rPr>
              <a:t>负载均衡算法</a:t>
            </a:r>
            <a:r>
              <a:rPr lang="zh-CN" altLang="zh-CN" sz="2000">
                <a:latin typeface="宋体"/>
                <a:ea typeface="宋体"/>
              </a:rPr>
              <a:t>的优势</a:t>
            </a:r>
          </a:p>
        </p:txBody>
      </p:sp>
      <p:sp>
        <p:nvSpPr>
          <p:cNvPr id="4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5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6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7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9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10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1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2" name="图形 2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3" name="图片 2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4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4.1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测试场景</a:t>
            </a:r>
          </a:p>
        </p:txBody>
      </p:sp>
      <p:sp>
        <p:nvSpPr>
          <p:cNvPr id="16" name="文本框 31"/>
          <p:cNvSpPr txBox="1"/>
          <p:nvPr/>
        </p:nvSpPr>
        <p:spPr>
          <a:xfrm>
            <a:off x="2608099" y="753371"/>
            <a:ext cx="525780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）测试配置</a:t>
            </a:r>
          </a:p>
        </p:txBody>
      </p:sp>
      <p:sp>
        <p:nvSpPr>
          <p:cNvPr id="17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27/40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169138" y="1064803"/>
            <a:ext cx="9880023" cy="47285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23564" y="5943600"/>
            <a:ext cx="4127500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000" b="1">
                <a:solidFill>
                  <a:srgbClr val="FF0000"/>
                </a:solidFill>
                <a:latin typeface="宋体"/>
                <a:ea typeface="宋体"/>
              </a:rPr>
              <a:t>结论：原生</a:t>
            </a:r>
            <a:r>
              <a:rPr lang="en-US" altLang="en-US" sz="2000" b="1">
                <a:solidFill>
                  <a:srgbClr val="FF0000"/>
                </a:solidFill>
                <a:latin typeface="Times New Roman"/>
                <a:ea typeface="Times New Roman"/>
              </a:rPr>
              <a:t>SPDK</a:t>
            </a:r>
            <a:r>
              <a:rPr lang="zh-CN" altLang="zh-CN" sz="2000" b="1">
                <a:solidFill>
                  <a:srgbClr val="FF0000"/>
                </a:solidFill>
                <a:latin typeface="宋体"/>
                <a:ea typeface="宋体"/>
              </a:rPr>
              <a:t>不支持多路径</a:t>
            </a:r>
          </a:p>
        </p:txBody>
      </p:sp>
      <p:sp>
        <p:nvSpPr>
          <p:cNvPr id="5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6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7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8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9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10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11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2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3" name="图形 2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4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5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4.2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路径聚合展示</a:t>
            </a:r>
          </a:p>
        </p:txBody>
      </p:sp>
      <p:sp>
        <p:nvSpPr>
          <p:cNvPr id="17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28/40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436227" y="888981"/>
            <a:ext cx="9441080" cy="5450162"/>
          </a:xfrm>
          <a:prstGeom prst="rect">
            <a:avLst/>
          </a:prstGeom>
        </p:spPr>
      </p:pic>
      <p:sp>
        <p:nvSpPr>
          <p:cNvPr id="4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5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6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7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9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10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1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2" name="图形 2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3" name="图片 2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4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5" name="文本框 3"/>
          <p:cNvSpPr txBox="1"/>
          <p:nvPr/>
        </p:nvSpPr>
        <p:spPr>
          <a:xfrm>
            <a:off x="4085874" y="6400800"/>
            <a:ext cx="5499100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000" b="1">
                <a:solidFill>
                  <a:srgbClr val="FF0000"/>
                </a:solidFill>
                <a:latin typeface="宋体"/>
                <a:ea typeface="宋体"/>
              </a:rPr>
              <a:t>结论：</a:t>
            </a:r>
            <a:r>
              <a:rPr lang="en-US" altLang="en-US" sz="2000" b="1">
                <a:solidFill>
                  <a:srgbClr val="FF0000"/>
                </a:solidFill>
                <a:latin typeface="Times New Roman"/>
                <a:ea typeface="Times New Roman"/>
              </a:rPr>
              <a:t>SPDK</a:t>
            </a:r>
            <a:r>
              <a:rPr lang="zh-CN" altLang="zh-CN" sz="2000" b="1">
                <a:solidFill>
                  <a:srgbClr val="FF0000"/>
                </a:solidFill>
                <a:latin typeface="宋体"/>
                <a:ea typeface="宋体"/>
              </a:rPr>
              <a:t>注入</a:t>
            </a:r>
            <a:r>
              <a:rPr lang="en-US" altLang="en-US" sz="2000" b="1" i="0" strike="noStrike" spc="0">
                <a:solidFill>
                  <a:srgbClr val="FF0000"/>
                </a:solidFill>
                <a:latin typeface="Times New Roman"/>
                <a:ea typeface="Times New Roman"/>
              </a:rPr>
              <a:t>SUMP</a:t>
            </a:r>
            <a:r>
              <a:rPr lang="zh-CN" altLang="zh-CN" sz="2000" b="1">
                <a:solidFill>
                  <a:srgbClr val="FF0000"/>
                </a:solidFill>
                <a:latin typeface="宋体"/>
                <a:ea typeface="宋体"/>
              </a:rPr>
              <a:t>模块后支持多路径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4.2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路径聚合展示</a:t>
            </a:r>
          </a:p>
        </p:txBody>
      </p:sp>
      <p:sp>
        <p:nvSpPr>
          <p:cNvPr id="17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29/40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468880" y="5881370"/>
            <a:ext cx="9575800" cy="63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b="1">
                <a:solidFill>
                  <a:srgbClr val="FF0000"/>
                </a:solidFill>
                <a:latin typeface="宋体"/>
                <a:ea typeface="宋体"/>
              </a:rPr>
              <a:t>结论：</a:t>
            </a:r>
            <a:r>
              <a:rPr lang="zh-CN" altLang="zh-CN">
                <a:latin typeface="宋体"/>
                <a:ea typeface="宋体"/>
              </a:rPr>
              <a:t>在每条路径带宽受限的场景下，多路径的速度约为单路径速度的</a:t>
            </a:r>
            <a:r>
              <a:rPr lang="en-US" altLang="en-US">
                <a:latin typeface="Times New Roman"/>
                <a:ea typeface="Times New Roman"/>
              </a:rPr>
              <a:t>4</a:t>
            </a:r>
            <a:r>
              <a:rPr lang="zh-CN" altLang="zh-CN">
                <a:latin typeface="宋体"/>
                <a:ea typeface="宋体"/>
              </a:rPr>
              <a:t>倍（因为多路径软件聚合了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zh-CN" altLang="zh-CN">
                <a:latin typeface="宋体"/>
                <a:ea typeface="宋体"/>
              </a:rPr>
              <a:t>条路径）。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SUMP</a:t>
            </a:r>
            <a:r>
              <a:rPr lang="zh-CN" altLang="zh-CN">
                <a:latin typeface="宋体"/>
                <a:ea typeface="宋体"/>
              </a:rPr>
              <a:t>相对于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SPDK</a:t>
            </a:r>
            <a:r>
              <a:rPr lang="zh-CN" altLang="zh-CN">
                <a:latin typeface="宋体"/>
                <a:ea typeface="宋体"/>
              </a:rPr>
              <a:t>原生单路径，展现出了较大的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>
                <a:latin typeface="宋体"/>
                <a:ea typeface="宋体"/>
              </a:rPr>
              <a:t>性能优势。</a:t>
            </a:r>
          </a:p>
        </p:txBody>
      </p:sp>
      <p:sp>
        <p:nvSpPr>
          <p:cNvPr id="14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15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16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18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19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20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21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22" name="图形 2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23" name="图片 2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24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25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4.2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路径聚合展示</a:t>
            </a:r>
          </a:p>
        </p:txBody>
      </p:sp>
      <p:sp>
        <p:nvSpPr>
          <p:cNvPr id="26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30/40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3470354" y="677537"/>
            <a:ext cx="6679547" cy="520383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64155" y="5550535"/>
            <a:ext cx="9080500" cy="9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charset="0"/>
              <a:buChar char="n"/>
            </a:pPr>
            <a:r>
              <a:rPr lang="en-US" altLang="en-US" b="1">
                <a:solidFill>
                  <a:srgbClr val="FF0000"/>
                </a:solidFill>
                <a:latin typeface="Times New Roman"/>
                <a:ea typeface="Times New Roman"/>
              </a:rPr>
              <a:t>SUMP</a:t>
            </a:r>
            <a:r>
              <a:rPr lang="zh-CN" altLang="zh-CN" b="1">
                <a:solidFill>
                  <a:srgbClr val="FF0000"/>
                </a:solidFill>
                <a:latin typeface="宋体"/>
                <a:ea typeface="宋体"/>
              </a:rPr>
              <a:t>多路径</a:t>
            </a:r>
            <a:r>
              <a:rPr lang="zh-CN" altLang="zh-CN">
                <a:solidFill>
                  <a:srgbClr val="FF0200"/>
                </a:solidFill>
                <a:latin typeface="宋体"/>
                <a:ea typeface="宋体"/>
              </a:rPr>
              <a:t>：</a:t>
            </a:r>
            <a:r>
              <a:rPr lang="zh-CN" altLang="zh-CN">
                <a:latin typeface="宋体"/>
                <a:ea typeface="宋体"/>
              </a:rPr>
              <a:t>多路径在面对故障时可以</a:t>
            </a:r>
            <a:r>
              <a:rPr lang="zh-CN" altLang="zh-CN" b="1">
                <a:latin typeface="宋体"/>
                <a:ea typeface="宋体"/>
              </a:rPr>
              <a:t>故障切换</a:t>
            </a:r>
            <a:r>
              <a:rPr lang="zh-CN" altLang="zh-CN">
                <a:latin typeface="宋体"/>
                <a:ea typeface="宋体"/>
              </a:rPr>
              <a:t>，继续通过其他路径下发</a:t>
            </a:r>
            <a:r>
              <a:rPr lang="en-US" altLang="en-US">
                <a:latin typeface="Times New Roman"/>
                <a:ea typeface="Times New Roman"/>
              </a:rPr>
              <a:t>I/O</a:t>
            </a:r>
            <a:r>
              <a:rPr lang="zh-CN" altLang="zh-CN">
                <a:latin typeface="宋体"/>
                <a:ea typeface="宋体"/>
              </a:rPr>
              <a:t>，保证高可用性，当故障路径重连后，还可以</a:t>
            </a:r>
            <a:r>
              <a:rPr lang="zh-CN" altLang="zh-CN" b="1">
                <a:latin typeface="宋体"/>
                <a:ea typeface="宋体"/>
              </a:rPr>
              <a:t>故障恢复</a:t>
            </a:r>
            <a:r>
              <a:rPr lang="zh-CN" altLang="zh-CN">
                <a:latin typeface="宋体"/>
                <a:ea typeface="宋体"/>
              </a:rPr>
              <a:t>，将速度提升回故障前</a:t>
            </a:r>
          </a:p>
          <a:p>
            <a:pPr marL="285750" lvl="0" indent="-285750">
              <a:buFont typeface="Wingdings" charset="0"/>
              <a:buChar char="n"/>
            </a:pPr>
            <a:r>
              <a:rPr lang="en-US" altLang="en-US" sz="1800" b="1" i="0" strike="noStrike" spc="0">
                <a:solidFill>
                  <a:srgbClr val="FF0000"/>
                </a:solidFill>
                <a:latin typeface="Times New Roman"/>
                <a:ea typeface="Times New Roman"/>
              </a:rPr>
              <a:t>SPDK</a:t>
            </a:r>
            <a:r>
              <a:rPr lang="zh-CN" altLang="zh-CN" b="1">
                <a:solidFill>
                  <a:srgbClr val="FF0000"/>
                </a:solidFill>
                <a:latin typeface="宋体"/>
                <a:ea typeface="宋体"/>
              </a:rPr>
              <a:t>原生单路径</a:t>
            </a:r>
            <a:r>
              <a:rPr lang="zh-CN" altLang="zh-CN">
                <a:solidFill>
                  <a:srgbClr val="FF0200"/>
                </a:solidFill>
                <a:latin typeface="宋体"/>
                <a:ea typeface="宋体"/>
              </a:rPr>
              <a:t>：</a:t>
            </a:r>
            <a:r>
              <a:rPr lang="zh-CN" altLang="zh-CN" b="0">
                <a:latin typeface="宋体"/>
                <a:ea typeface="宋体"/>
              </a:rPr>
              <a:t>遇到</a:t>
            </a:r>
            <a:r>
              <a:rPr lang="zh-CN" altLang="zh-CN">
                <a:latin typeface="宋体"/>
                <a:ea typeface="宋体"/>
              </a:rPr>
              <a:t>链路故障时只能被迫中断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1800" b="0" i="0" strike="noStrike" spc="0">
                <a:solidFill>
                  <a:srgbClr val="000000"/>
                </a:solidFill>
                <a:latin typeface="SimSun"/>
                <a:ea typeface="SimSun"/>
              </a:rPr>
              <a:t>任务</a:t>
            </a:r>
          </a:p>
        </p:txBody>
      </p:sp>
      <p:sp>
        <p:nvSpPr>
          <p:cNvPr id="4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5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6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7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9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10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1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2" name="图形 2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3" name="图片 2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4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4.3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故障处理展示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31/40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rcRect t="2566"/>
          <a:stretch/>
        </p:blipFill>
        <p:spPr>
          <a:xfrm>
            <a:off x="3946732" y="664210"/>
            <a:ext cx="6715346" cy="49454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55687" y="5208917"/>
            <a:ext cx="8327048" cy="1469366"/>
          </a:xfrm>
          <a:prstGeom prst="rect">
            <a:avLst/>
          </a:prstGeom>
          <a:noFill/>
        </p:spPr>
        <p:txBody>
          <a:bodyPr wrap="square"/>
          <a:lstStyle/>
          <a:p>
            <a:pPr lvl="0"/>
            <a:r>
              <a:rPr lang="zh-CN" altLang="zh-CN" b="1">
                <a:solidFill>
                  <a:srgbClr val="FF0000"/>
                </a:solidFill>
                <a:latin typeface="宋体"/>
                <a:ea typeface="宋体"/>
              </a:rPr>
              <a:t>结论：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动态负载均衡算法的速度</a:t>
            </a:r>
            <a:r>
              <a:rPr lang="zh-CN" altLang="zh-CN" b="1">
                <a:solidFill>
                  <a:srgbClr val="000000"/>
                </a:solidFill>
                <a:latin typeface="宋体"/>
                <a:ea typeface="宋体"/>
              </a:rPr>
              <a:t>远高于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静态负载均衡算法，在动态负载均衡算法中，队列深度算法的表现</a:t>
            </a:r>
            <a:r>
              <a:rPr lang="zh-CN" altLang="zh-CN" b="1">
                <a:solidFill>
                  <a:srgbClr val="000000"/>
                </a:solidFill>
                <a:latin typeface="宋体"/>
                <a:ea typeface="宋体"/>
              </a:rPr>
              <a:t>最好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。</a:t>
            </a:r>
          </a:p>
          <a:p>
            <a:pPr lvl="0"/>
            <a:r>
              <a:rPr lang="zh-CN" altLang="zh-CN" b="1">
                <a:solidFill>
                  <a:srgbClr val="FF0000"/>
                </a:solidFill>
                <a:latin typeface="宋体"/>
                <a:ea typeface="宋体"/>
              </a:rPr>
              <a:t>分析：</a:t>
            </a:r>
            <a:endParaRPr lang="zh-CN" altLang="zh-CN">
              <a:latin typeface="宋体"/>
              <a:ea typeface="宋体"/>
            </a:endParaRPr>
          </a:p>
          <a:p>
            <a:pPr marL="285750" lvl="0" indent="-285750">
              <a:buFont typeface="Wingdings" charset="0"/>
              <a:buChar char="n"/>
            </a:pP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动态负载均衡：系统会</a:t>
            </a:r>
            <a:r>
              <a:rPr lang="zh-CN" altLang="zh-CN" b="1">
                <a:solidFill>
                  <a:srgbClr val="000000"/>
                </a:solidFill>
                <a:latin typeface="宋体"/>
                <a:ea typeface="宋体"/>
              </a:rPr>
              <a:t>动态给带宽高的路径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多下</a:t>
            </a:r>
            <a:r>
              <a:rPr lang="en-US" altLang="en-US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</a:p>
          <a:p>
            <a:pPr marL="285750" lvl="0" indent="-285750">
              <a:buFont typeface="Wingdings" charset="0"/>
              <a:buChar char="n"/>
            </a:pP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静态负载均衡：一半左右</a:t>
            </a:r>
            <a:r>
              <a:rPr lang="en-US" altLang="en-US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被堆积在慢速路径上，导致总体速度大幅下降</a:t>
            </a:r>
          </a:p>
        </p:txBody>
      </p:sp>
      <p:sp>
        <p:nvSpPr>
          <p:cNvPr id="6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7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8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9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11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12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3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4" name="图形 2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5" name="图片 2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6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178864" y="827476"/>
            <a:ext cx="3585633" cy="1733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latin typeface="SimSun"/>
                <a:ea typeface="SimSun"/>
              </a:rPr>
              <a:t>基于</a:t>
            </a:r>
            <a:r>
              <a:rPr lang="en-US" altLang="en-US">
                <a:latin typeface="Times New Roman"/>
                <a:ea typeface="Times New Roman"/>
              </a:rPr>
              <a:t>4</a:t>
            </a:r>
            <a:r>
              <a:rPr lang="zh-CN" altLang="zh-CN">
                <a:latin typeface="SimSun"/>
                <a:ea typeface="SimSun"/>
              </a:rPr>
              <a:t>条路径进行测试，为</a:t>
            </a:r>
            <a:r>
              <a:rPr lang="en-US" altLang="en-US">
                <a:latin typeface="Times New Roman"/>
                <a:ea typeface="Times New Roman"/>
              </a:rPr>
              <a:t>4</a:t>
            </a:r>
            <a:r>
              <a:rPr lang="zh-CN" altLang="zh-CN">
                <a:latin typeface="SimSun"/>
                <a:ea typeface="SimSun"/>
              </a:rPr>
              <a:t>条路径设置不均衡的带宽：</a:t>
            </a:r>
          </a:p>
          <a:p>
            <a:pPr marL="285750" lvl="0" indent="-285750">
              <a:buFont typeface="Wingdings" charset="0"/>
              <a:buChar char="n"/>
            </a:pPr>
            <a:r>
              <a:rPr lang="en-US" altLang="en-US">
                <a:latin typeface="Times New Roman"/>
                <a:ea typeface="Times New Roman"/>
              </a:rPr>
              <a:t>path 0: 1MBps</a:t>
            </a:r>
          </a:p>
          <a:p>
            <a:pPr marL="285750" lvl="0" indent="-285750">
              <a:buFont typeface="Wingdings" charset="0"/>
              <a:buChar char="n"/>
            </a:pPr>
            <a:r>
              <a:rPr lang="en-US" altLang="en-US">
                <a:latin typeface="Times New Roman"/>
                <a:ea typeface="Times New Roman"/>
              </a:rPr>
              <a:t>path 1: 1MBps</a:t>
            </a:r>
          </a:p>
          <a:p>
            <a:pPr marL="285750" lvl="0" indent="-285750">
              <a:buFont typeface="Wingdings" charset="0"/>
              <a:buChar char="n"/>
            </a:pPr>
            <a:r>
              <a:rPr lang="en-US" altLang="en-US">
                <a:latin typeface="Times New Roman"/>
                <a:ea typeface="Times New Roman"/>
              </a:rPr>
              <a:t>path 2: 100MBps</a:t>
            </a:r>
          </a:p>
          <a:p>
            <a:pPr marL="285750" lvl="0" indent="-285750">
              <a:buFont typeface="Wingdings" charset="0"/>
              <a:buChar char="n"/>
            </a:pPr>
            <a:r>
              <a:rPr lang="en-US" altLang="en-US">
                <a:latin typeface="Times New Roman"/>
                <a:ea typeface="Times New Roman"/>
              </a:rPr>
              <a:t>path 3: 100MBps</a:t>
            </a:r>
          </a:p>
        </p:txBody>
      </p:sp>
      <p:sp>
        <p:nvSpPr>
          <p:cNvPr id="18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4.4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负载均衡展示</a:t>
            </a:r>
          </a:p>
        </p:txBody>
      </p:sp>
      <p:sp>
        <p:nvSpPr>
          <p:cNvPr id="19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32/40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t="1999"/>
          <a:stretch/>
        </p:blipFill>
        <p:spPr>
          <a:xfrm>
            <a:off x="2327297" y="683260"/>
            <a:ext cx="5697141" cy="450223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178864" y="3038898"/>
            <a:ext cx="3371850" cy="1460500"/>
          </a:xfrm>
        </p:spPr>
        <p:txBody>
          <a:bodyPr>
            <a:spAutoFit/>
          </a:bodyPr>
          <a:lstStyle/>
          <a:p>
            <a:pPr lvl="0"/>
            <a:r>
              <a:rPr lang="en-US" altLang="en-US">
                <a:latin typeface="Times New Roman"/>
                <a:ea typeface="Times New Roman"/>
              </a:rPr>
              <a:t>fio -ioengine=libaio </a:t>
            </a:r>
          </a:p>
          <a:p>
            <a:pPr lvl="0"/>
            <a:r>
              <a:rPr lang="en-US" altLang="en-US">
                <a:latin typeface="Times New Roman"/>
                <a:ea typeface="Times New Roman"/>
              </a:rPr>
              <a:t>-bs=4k -iodepth=128</a:t>
            </a:r>
          </a:p>
          <a:p>
            <a:pPr lvl="0"/>
            <a:r>
              <a:rPr lang="en-US" altLang="en-US">
                <a:latin typeface="Times New Roman"/>
                <a:ea typeface="Times New Roman"/>
              </a:rPr>
              <a:t>-direct=1 -rw=randrw </a:t>
            </a:r>
          </a:p>
          <a:p>
            <a:pPr lvl="0"/>
            <a:r>
              <a:rPr lang="en-US" altLang="en-US">
                <a:latin typeface="Times New Roman"/>
                <a:ea typeface="Times New Roman"/>
              </a:rPr>
              <a:t>-runtime=60 -time_based=1 </a:t>
            </a:r>
          </a:p>
          <a:p>
            <a:pPr lvl="0"/>
            <a:r>
              <a:rPr lang="en-US" altLang="en-US">
                <a:latin typeface="Times New Roman"/>
                <a:ea typeface="Times New Roman"/>
              </a:rPr>
              <a:t>-filename=/dev/nbd0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173040" y="5588087"/>
            <a:ext cx="9851933" cy="1179293"/>
          </a:xfrm>
          <a:prstGeom prst="rect">
            <a:avLst/>
          </a:prstGeom>
          <a:noFill/>
        </p:spPr>
        <p:txBody>
          <a:bodyPr wrap="square"/>
          <a:lstStyle/>
          <a:p>
            <a:pPr lvl="0"/>
            <a:r>
              <a:rPr lang="zh-CN" altLang="zh-CN" b="1">
                <a:solidFill>
                  <a:srgbClr val="FF0000"/>
                </a:solidFill>
                <a:latin typeface="宋体"/>
                <a:ea typeface="宋体"/>
              </a:rPr>
              <a:t>结论：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在静态负载均衡算法中，</a:t>
            </a:r>
            <a:r>
              <a:rPr lang="zh-CN" altLang="zh-CN" b="1">
                <a:solidFill>
                  <a:srgbClr val="000000"/>
                </a:solidFill>
                <a:latin typeface="宋体"/>
                <a:ea typeface="宋体"/>
              </a:rPr>
              <a:t>权重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算法的表现最好，其它三种性能接近。</a:t>
            </a:r>
            <a:endParaRPr lang="zh-CN" altLang="zh-CN">
              <a:solidFill>
                <a:srgbClr val="FF0000"/>
              </a:solidFill>
              <a:latin typeface="宋体"/>
              <a:ea typeface="宋体"/>
            </a:endParaRPr>
          </a:p>
          <a:p>
            <a:pPr lvl="0"/>
            <a:r>
              <a:rPr lang="zh-CN" altLang="zh-CN" b="1">
                <a:solidFill>
                  <a:srgbClr val="FF0000"/>
                </a:solidFill>
                <a:latin typeface="宋体"/>
                <a:ea typeface="宋体"/>
              </a:rPr>
              <a:t>分析：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在</a:t>
            </a:r>
            <a:r>
              <a:rPr lang="zh-CN" altLang="zh-CN" b="1">
                <a:solidFill>
                  <a:srgbClr val="000000"/>
                </a:solidFill>
                <a:latin typeface="宋体"/>
                <a:ea typeface="宋体"/>
              </a:rPr>
              <a:t>已知链路带宽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时，提前给</a:t>
            </a:r>
            <a:r>
              <a:rPr lang="en-US" altLang="en-US">
                <a:solidFill>
                  <a:srgbClr val="000000"/>
                </a:solidFill>
                <a:latin typeface="Times New Roman"/>
                <a:ea typeface="Times New Roman"/>
              </a:rPr>
              <a:t>path2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和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path3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设置较高的权重，可以让更多的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通过</a:t>
            </a:r>
            <a:r>
              <a:rPr lang="zh-CN" altLang="zh-CN" b="1">
                <a:solidFill>
                  <a:srgbClr val="000000"/>
                </a:solidFill>
                <a:latin typeface="宋体"/>
                <a:ea typeface="宋体"/>
              </a:rPr>
              <a:t>较快的路径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下发，因此，在</a:t>
            </a:r>
            <a:r>
              <a:rPr lang="zh-CN" altLang="zh-CN" b="1">
                <a:solidFill>
                  <a:srgbClr val="000000"/>
                </a:solidFill>
                <a:latin typeface="宋体"/>
                <a:ea typeface="宋体"/>
              </a:rPr>
              <a:t>正确配置权重的前提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下，权重算法的性能</a:t>
            </a:r>
            <a:r>
              <a:rPr lang="zh-CN" altLang="zh-CN" b="1">
                <a:solidFill>
                  <a:srgbClr val="000000"/>
                </a:solidFill>
                <a:latin typeface="宋体"/>
                <a:ea typeface="宋体"/>
              </a:rPr>
              <a:t>优于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其它静态负载均衡算法。</a:t>
            </a:r>
          </a:p>
          <a:p>
            <a:pPr lvl="0"/>
            <a:r>
              <a:rPr lang="zh-CN" altLang="zh-CN" b="1">
                <a:solidFill>
                  <a:srgbClr val="FF0000"/>
                </a:solidFill>
                <a:latin typeface="宋体"/>
                <a:ea typeface="宋体"/>
              </a:rPr>
              <a:t>缺点：</a:t>
            </a:r>
            <a:r>
              <a:rPr lang="zh-CN" altLang="zh-CN" b="0">
                <a:solidFill>
                  <a:srgbClr val="000000"/>
                </a:solidFill>
                <a:latin typeface="宋体"/>
                <a:ea typeface="宋体"/>
              </a:rPr>
              <a:t>即使是权重算法，也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只能</a:t>
            </a:r>
            <a:r>
              <a:rPr lang="zh-CN" altLang="zh-CN" b="1">
                <a:solidFill>
                  <a:srgbClr val="000000"/>
                </a:solidFill>
                <a:latin typeface="宋体"/>
                <a:ea typeface="宋体"/>
              </a:rPr>
              <a:t>静态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设定负载均衡策略，无法应对链路状态的</a:t>
            </a:r>
            <a:r>
              <a:rPr lang="zh-CN" altLang="zh-CN" b="1">
                <a:solidFill>
                  <a:srgbClr val="000000"/>
                </a:solidFill>
                <a:latin typeface="宋体"/>
                <a:ea typeface="宋体"/>
              </a:rPr>
              <a:t>动态变化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633499" y="734321"/>
            <a:ext cx="5257800" cy="46166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）静态负载均衡</a:t>
            </a:r>
          </a:p>
        </p:txBody>
      </p:sp>
      <p:sp>
        <p:nvSpPr>
          <p:cNvPr id="33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4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35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6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3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1" name="图形 2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2" name="图片 2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4.4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负载均衡展示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33/40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rcRect l="3158" r="3643" b="2080"/>
          <a:stretch/>
        </p:blipFill>
        <p:spPr>
          <a:xfrm>
            <a:off x="2230755" y="1135026"/>
            <a:ext cx="5144365" cy="4417501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7373828" y="64"/>
            <a:ext cx="4382466" cy="292273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7372535" y="2745735"/>
            <a:ext cx="4383758" cy="293760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2343785" y="5300980"/>
            <a:ext cx="5183505" cy="1509818"/>
          </a:xfrm>
          <a:prstGeom prst="rect">
            <a:avLst/>
          </a:prstGeom>
          <a:noFill/>
        </p:spPr>
        <p:txBody>
          <a:bodyPr wrap="square"/>
          <a:lstStyle/>
          <a:p>
            <a:pPr lvl="0"/>
            <a:r>
              <a:rPr lang="zh-CN" altLang="zh-CN" b="1">
                <a:solidFill>
                  <a:srgbClr val="FF0000"/>
                </a:solidFill>
                <a:latin typeface="宋体"/>
                <a:ea typeface="宋体"/>
              </a:rPr>
              <a:t>结论：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在动态负载均衡算法中，</a:t>
            </a:r>
            <a:r>
              <a:rPr lang="zh-CN" altLang="zh-CN" b="1">
                <a:solidFill>
                  <a:srgbClr val="000000"/>
                </a:solidFill>
                <a:latin typeface="宋体"/>
                <a:ea typeface="宋体"/>
              </a:rPr>
              <a:t>队列深度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算法的表现最好，其它两种性能接近。</a:t>
            </a:r>
            <a:endParaRPr lang="zh-CN" altLang="zh-CN">
              <a:solidFill>
                <a:srgbClr val="FF0000"/>
              </a:solidFill>
              <a:latin typeface="宋体"/>
              <a:ea typeface="宋体"/>
            </a:endParaRPr>
          </a:p>
          <a:p>
            <a:pPr lvl="0"/>
            <a:r>
              <a:rPr lang="zh-CN" altLang="zh-CN" b="1">
                <a:solidFill>
                  <a:srgbClr val="FF0000"/>
                </a:solidFill>
                <a:latin typeface="宋体"/>
                <a:ea typeface="宋体"/>
              </a:rPr>
              <a:t>分析：</a:t>
            </a:r>
            <a:r>
              <a:rPr lang="zh-CN" altLang="zh-CN">
                <a:latin typeface="宋体"/>
                <a:ea typeface="宋体"/>
              </a:rPr>
              <a:t>采用队列深度算法时，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几乎所有</a:t>
            </a:r>
            <a:r>
              <a:rPr lang="en-US" altLang="en-US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都可以通过较快的</a:t>
            </a:r>
            <a:r>
              <a:rPr lang="en-US" altLang="en-US">
                <a:latin typeface="Times New Roman"/>
                <a:ea typeface="Times New Roman"/>
              </a:rPr>
              <a:t>path 2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和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path 3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路径下发，只有更少部分的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>
                <a:solidFill>
                  <a:srgbClr val="000000"/>
                </a:solidFill>
                <a:latin typeface="宋体"/>
                <a:ea typeface="宋体"/>
              </a:rPr>
              <a:t>经过较慢路径，因此速度更快。</a:t>
            </a:r>
          </a:p>
        </p:txBody>
      </p:sp>
      <p:sp>
        <p:nvSpPr>
          <p:cNvPr id="20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21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22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23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24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25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26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27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28" name="图形 2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29" name="图片 2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30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31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4.4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负载均衡展示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633499" y="734321"/>
            <a:ext cx="5257800" cy="4572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</a:t>
            </a:r>
            <a:r>
              <a:rPr lang="zh-CN" altLang="zh-CN" sz="24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）动态负载均衡</a:t>
            </a:r>
          </a:p>
        </p:txBody>
      </p:sp>
      <p:sp>
        <p:nvSpPr>
          <p:cNvPr id="33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34/40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596448" y="1129982"/>
            <a:ext cx="5068312" cy="419775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8015605" y="-124163"/>
            <a:ext cx="3587826" cy="246794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8015605" y="2197100"/>
            <a:ext cx="3578936" cy="241249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/>
        </p:blipFill>
        <p:spPr>
          <a:xfrm>
            <a:off x="8024483" y="4492002"/>
            <a:ext cx="3587826" cy="23762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副标题 2"/>
          <p:cNvSpPr>
            <a:spLocks noGrp="1"/>
          </p:cNvSpPr>
          <p:nvPr/>
        </p:nvSpPr>
        <p:spPr>
          <a:xfrm>
            <a:off x="2886238" y="893181"/>
            <a:ext cx="8454571" cy="122323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传统的多路径软件都是在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内核态存储驱动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基础上实现的。</a:t>
            </a:r>
          </a:p>
          <a:p>
            <a:pPr marL="800100" lvl="1" indent="-342900" algn="l">
              <a:buFont typeface="Wingdings" charset="0"/>
              <a:buChar char="Ø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例如：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DM-Multipath (Device Mapper Multipath)</a:t>
            </a:r>
          </a:p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问题：在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虚拟化服务与存储区域网络结合的重要场景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下，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内核频繁陷入陷出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，导致虚拟机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路径过长，性能下降。</a:t>
            </a:r>
          </a:p>
        </p:txBody>
      </p:sp>
      <p:sp>
        <p:nvSpPr>
          <p:cNvPr id="33" name="副标题 2"/>
          <p:cNvSpPr>
            <a:spLocks noGrp="1"/>
          </p:cNvSpPr>
          <p:nvPr/>
        </p:nvSpPr>
        <p:spPr>
          <a:xfrm>
            <a:off x="3277147" y="5596977"/>
            <a:ext cx="7365001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zh-CN" altLang="zh-CN" sz="2000" b="1" i="0" strike="noStrike" spc="0">
                <a:solidFill>
                  <a:srgbClr val="FF0000"/>
                </a:solidFill>
                <a:latin typeface="Times New Roman"/>
                <a:ea typeface="宋体"/>
              </a:rPr>
              <a:t>基于内核态驱动的</a:t>
            </a:r>
            <a:r>
              <a:rPr lang="en-US" altLang="en-US" sz="2000" b="1" i="0" strike="noStrike" spc="0">
                <a:solidFill>
                  <a:srgbClr val="FF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1" i="0" strike="noStrike" spc="0">
                <a:solidFill>
                  <a:srgbClr val="FF0000"/>
                </a:solidFill>
                <a:latin typeface="Times New Roman"/>
                <a:ea typeface="宋体"/>
              </a:rPr>
              <a:t>：有多路径功能，但内核陷入陷出开销大</a:t>
            </a:r>
          </a:p>
        </p:txBody>
      </p:sp>
      <p:sp>
        <p:nvSpPr>
          <p:cNvPr id="34" name="矩形 1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5" name="组合 19"/>
          <p:cNvGrpSpPr/>
          <p:nvPr/>
        </p:nvGrpSpPr>
        <p:grpSpPr>
          <a:xfrm>
            <a:off x="-30480" y="1256030"/>
            <a:ext cx="2016000" cy="762000"/>
            <a:chOff x="0" y="772160"/>
            <a:chExt cx="2737505" cy="762000"/>
          </a:xfrm>
        </p:grpSpPr>
        <p:sp>
          <p:nvSpPr>
            <p:cNvPr id="36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7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9" name="文本框 8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0" name="文本框 9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1" name="文本框 10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2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3" name="图片 15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4" name="文本框 29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1.2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从内核态驱动到</a:t>
            </a:r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用户态驱动</a:t>
            </a:r>
          </a:p>
        </p:txBody>
      </p:sp>
      <p:sp>
        <p:nvSpPr>
          <p:cNvPr id="46" name="副标题 2"/>
          <p:cNvSpPr>
            <a:spLocks noGrp="1"/>
          </p:cNvSpPr>
          <p:nvPr/>
        </p:nvSpPr>
        <p:spPr>
          <a:xfrm>
            <a:off x="11340809" y="6443010"/>
            <a:ext cx="702491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4/40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2040255" y="2650996"/>
            <a:ext cx="9977645" cy="26167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83689" y="1503355"/>
            <a:ext cx="35433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>
                <a:latin typeface="宋体"/>
                <a:ea typeface="宋体"/>
              </a:rPr>
              <a:t>测试场景：</a:t>
            </a:r>
          </a:p>
          <a:p>
            <a:pPr marL="285750" lvl="0" indent="-285750">
              <a:buFont typeface="Wingdings" charset="0"/>
              <a:buChar char="n"/>
            </a:pPr>
            <a:r>
              <a:rPr lang="zh-CN" altLang="zh-CN">
                <a:latin typeface="宋体"/>
                <a:ea typeface="宋体"/>
              </a:rPr>
              <a:t>内核态多路径软件：</a:t>
            </a:r>
            <a:r>
              <a:rPr lang="en-US" altLang="en-US">
                <a:latin typeface="Times New Roman"/>
                <a:ea typeface="Times New Roman"/>
              </a:rPr>
              <a:t>DM multipath</a:t>
            </a:r>
            <a:r>
              <a:rPr lang="zh-CN" altLang="zh-CN" sz="1800" b="0" i="0" strike="noStrike" spc="0">
                <a:solidFill>
                  <a:srgbClr val="000000"/>
                </a:solidFill>
                <a:latin typeface="宋体"/>
                <a:ea typeface="宋体"/>
              </a:rPr>
              <a:t>（最新版）</a:t>
            </a:r>
            <a:r>
              <a:rPr lang="en-US" altLang="en-US" sz="1800" b="0" i="0" strike="noStrike" spc="0">
                <a:solidFill>
                  <a:srgbClr val="000000"/>
                </a:solidFill>
                <a:latin typeface="宋体"/>
                <a:ea typeface="宋体"/>
              </a:rPr>
              <a:t> </a:t>
            </a:r>
          </a:p>
          <a:p>
            <a:pPr marL="285750" lvl="0" indent="-285750">
              <a:buFont typeface="Wingdings" charset="0"/>
              <a:buChar char="n"/>
            </a:pPr>
            <a:r>
              <a:rPr lang="zh-CN" altLang="zh-CN">
                <a:latin typeface="宋体"/>
                <a:ea typeface="宋体"/>
              </a:rPr>
              <a:t>存储协议：</a:t>
            </a:r>
            <a:r>
              <a:rPr lang="en-US" altLang="en-US">
                <a:latin typeface="Times New Roman"/>
                <a:ea typeface="Times New Roman"/>
              </a:rPr>
              <a:t>iSCSI</a:t>
            </a:r>
          </a:p>
          <a:p>
            <a:pPr marL="285750" lvl="0" indent="-285750">
              <a:buFont typeface="Wingdings" charset="0"/>
              <a:buChar char="n"/>
            </a:pPr>
            <a:r>
              <a:rPr lang="zh-CN" altLang="zh-CN">
                <a:latin typeface="SimSun"/>
                <a:ea typeface="SimSun"/>
              </a:rPr>
              <a:t>多路径：</a:t>
            </a:r>
            <a:r>
              <a:rPr lang="en-US" altLang="en-US">
                <a:latin typeface="Times New Roman"/>
                <a:ea typeface="Times New Roman"/>
              </a:rPr>
              <a:t>4</a:t>
            </a:r>
            <a:r>
              <a:rPr lang="zh-CN" altLang="zh-CN">
                <a:latin typeface="SimSun"/>
                <a:ea typeface="SimSun"/>
              </a:rPr>
              <a:t>条不均衡带宽路径</a:t>
            </a:r>
          </a:p>
          <a:p>
            <a:pPr marL="742950" lvl="1" indent="-285750">
              <a:buFont typeface="Wingdings" charset="0"/>
              <a:buChar char="n"/>
            </a:pPr>
            <a:r>
              <a:rPr lang="en-US" altLang="en-US">
                <a:latin typeface="Times New Roman"/>
                <a:ea typeface="Times New Roman"/>
              </a:rPr>
              <a:t>1Mbps</a:t>
            </a:r>
            <a:r>
              <a:rPr lang="zh-CN" altLang="zh-CN">
                <a:latin typeface="Times New Roman"/>
                <a:ea typeface="Times New Roman"/>
              </a:rPr>
              <a:t>、</a:t>
            </a:r>
            <a:r>
              <a:rPr lang="en-US" altLang="en-US">
                <a:latin typeface="Times New Roman"/>
                <a:ea typeface="Times New Roman"/>
              </a:rPr>
              <a:t>1Mbps</a:t>
            </a:r>
            <a:r>
              <a:rPr lang="zh-CN" altLang="zh-CN">
                <a:latin typeface="Times New Roman"/>
                <a:ea typeface="Times New Roman"/>
              </a:rPr>
              <a:t>、</a:t>
            </a:r>
            <a:r>
              <a:rPr lang="en-US" altLang="en-US">
                <a:latin typeface="Times New Roman"/>
                <a:ea typeface="Times New Roman"/>
              </a:rPr>
              <a:t>100Mbps</a:t>
            </a:r>
            <a:r>
              <a:rPr lang="zh-CN" altLang="zh-CN">
                <a:latin typeface="Times New Roman"/>
                <a:ea typeface="Times New Roman"/>
              </a:rPr>
              <a:t>、</a:t>
            </a:r>
            <a:r>
              <a:rPr lang="en-US" altLang="en-US">
                <a:latin typeface="Times New Roman"/>
                <a:ea typeface="Times New Roman"/>
              </a:rPr>
              <a:t>100Mbps</a:t>
            </a:r>
          </a:p>
          <a:p>
            <a:pPr marL="285750" lvl="0" indent="-285750">
              <a:buFont typeface="Wingdings" charset="0"/>
              <a:buChar char="n"/>
            </a:pPr>
            <a:r>
              <a:rPr lang="zh-CN" altLang="zh-CN">
                <a:latin typeface="宋体"/>
                <a:ea typeface="宋体"/>
              </a:rPr>
              <a:t>负载均衡算法：队列深度</a:t>
            </a:r>
          </a:p>
          <a:p>
            <a:pPr marL="285750" lvl="0" indent="-285750">
              <a:buFont typeface="Wingdings" charset="0"/>
              <a:buChar char="n"/>
            </a:pPr>
            <a:r>
              <a:rPr lang="zh-CN" altLang="zh-CN">
                <a:latin typeface="宋体"/>
                <a:ea typeface="宋体"/>
              </a:rPr>
              <a:t>测试命令：</a:t>
            </a:r>
            <a:r>
              <a:rPr lang="en-US" altLang="en-US">
                <a:latin typeface="Times New Roman"/>
                <a:ea typeface="Times New Roman"/>
              </a:rPr>
              <a:t>fio -ioengine=libaio -bs=4k -iodepth=128 -direct=1</a:t>
            </a:r>
          </a:p>
          <a:p>
            <a:pPr marL="0" lvl="0" indent="0">
              <a:buNone/>
            </a:pPr>
            <a:r>
              <a:rPr lang="en-US" altLang="en-US">
                <a:latin typeface="Times New Roman"/>
                <a:ea typeface="Times New Roman"/>
              </a:rPr>
              <a:t>    -rw=randrw -runtime=60 </a:t>
            </a:r>
          </a:p>
          <a:p>
            <a:pPr marL="0" lvl="0" indent="0">
              <a:buNone/>
            </a:pPr>
            <a:r>
              <a:rPr lang="en-US" altLang="en-US">
                <a:latin typeface="Times New Roman"/>
                <a:ea typeface="Times New Roman"/>
              </a:rPr>
              <a:t>    -time_based=1 </a:t>
            </a:r>
          </a:p>
          <a:p>
            <a:pPr marL="0" lvl="0" indent="0">
              <a:buNone/>
            </a:pPr>
            <a:r>
              <a:rPr lang="en-US" altLang="en-US">
                <a:latin typeface="Times New Roman"/>
                <a:ea typeface="Times New Roman"/>
              </a:rPr>
              <a:t>    -filename=/dev/mapper/mpathb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97261" y="6216650"/>
            <a:ext cx="85407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b="1">
                <a:solidFill>
                  <a:srgbClr val="FF0000"/>
                </a:solidFill>
                <a:latin typeface="宋体"/>
                <a:ea typeface="宋体"/>
              </a:rPr>
              <a:t>结论：</a:t>
            </a:r>
            <a:r>
              <a:rPr lang="zh-CN" altLang="zh-CN">
                <a:latin typeface="宋体"/>
                <a:ea typeface="宋体"/>
              </a:rPr>
              <a:t>用户态多路径软件的相较于内核态多路径软件有</a:t>
            </a:r>
            <a:r>
              <a:rPr lang="en-US" altLang="en-US" b="1">
                <a:latin typeface="Times New Roman"/>
                <a:ea typeface="Times New Roman"/>
              </a:rPr>
              <a:t>30%</a:t>
            </a:r>
            <a:r>
              <a:rPr lang="zh-CN" altLang="zh-CN" b="1">
                <a:latin typeface="宋体"/>
                <a:ea typeface="宋体"/>
              </a:rPr>
              <a:t>左右性能提升</a:t>
            </a:r>
          </a:p>
        </p:txBody>
      </p:sp>
      <p:sp>
        <p:nvSpPr>
          <p:cNvPr id="5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6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7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8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9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10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11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2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3" name="图形 2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4" name="图片 2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5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4.5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与内核态多路径对比展示</a:t>
            </a:r>
          </a:p>
        </p:txBody>
      </p:sp>
      <p:sp>
        <p:nvSpPr>
          <p:cNvPr id="17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35/40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t="1796" b="2397"/>
          <a:stretch/>
        </p:blipFill>
        <p:spPr>
          <a:xfrm>
            <a:off x="5879140" y="1146698"/>
            <a:ext cx="6164160" cy="46284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915560" y="1981985"/>
            <a:ext cx="3581914" cy="21904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3180778" y="4457194"/>
            <a:ext cx="7147031" cy="190324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19785" y="721148"/>
            <a:ext cx="8362950" cy="1187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charset="0"/>
              <a:buChar char="n"/>
            </a:pPr>
            <a:r>
              <a:rPr lang="zh-CN" altLang="zh-CN">
                <a:latin typeface="宋体"/>
                <a:ea typeface="宋体"/>
              </a:rPr>
              <a:t>使用注入了</a:t>
            </a:r>
            <a:r>
              <a:rPr lang="en-US" altLang="en-US">
                <a:latin typeface="Times New Roman"/>
                <a:ea typeface="Times New Roman"/>
              </a:rPr>
              <a:t>SUMP</a:t>
            </a:r>
            <a:r>
              <a:rPr lang="zh-CN" altLang="zh-CN">
                <a:latin typeface="宋体"/>
                <a:ea typeface="宋体"/>
              </a:rPr>
              <a:t>多路径模块后的</a:t>
            </a:r>
            <a:r>
              <a:rPr lang="en-US" altLang="en-US">
                <a:latin typeface="Times New Roman"/>
                <a:ea typeface="Times New Roman"/>
              </a:rPr>
              <a:t>SPDK Vhost Target</a:t>
            </a:r>
            <a:r>
              <a:rPr lang="zh-CN" altLang="zh-CN">
                <a:latin typeface="宋体"/>
                <a:ea typeface="宋体"/>
              </a:rPr>
              <a:t>，可以将</a:t>
            </a:r>
            <a:r>
              <a:rPr lang="en-US" altLang="en-US">
                <a:latin typeface="Times New Roman"/>
                <a:ea typeface="Times New Roman"/>
              </a:rPr>
              <a:t>QEMU</a:t>
            </a:r>
            <a:r>
              <a:rPr lang="zh-CN" altLang="zh-CN">
                <a:latin typeface="宋体"/>
                <a:ea typeface="宋体"/>
              </a:rPr>
              <a:t>虚拟机的</a:t>
            </a:r>
            <a:r>
              <a:rPr lang="zh-CN" altLang="zh-CN" b="1">
                <a:latin typeface="宋体"/>
                <a:ea typeface="宋体"/>
              </a:rPr>
              <a:t>存储后端</a:t>
            </a:r>
            <a:r>
              <a:rPr lang="zh-CN" altLang="zh-CN">
                <a:latin typeface="宋体"/>
                <a:ea typeface="宋体"/>
              </a:rPr>
              <a:t>配置为我们的多路径设备</a:t>
            </a:r>
          </a:p>
          <a:p>
            <a:pPr marL="285750" lvl="0" indent="-285750">
              <a:buFont typeface="Wingdings" charset="0"/>
              <a:buChar char="n"/>
            </a:pPr>
            <a:r>
              <a:rPr lang="zh-CN" altLang="zh-CN">
                <a:latin typeface="宋体"/>
                <a:ea typeface="宋体"/>
              </a:rPr>
              <a:t>在</a:t>
            </a:r>
            <a:r>
              <a:rPr lang="en-US" altLang="en-US">
                <a:latin typeface="Times New Roman"/>
                <a:ea typeface="Times New Roman"/>
              </a:rPr>
              <a:t>QEMU</a:t>
            </a:r>
            <a:r>
              <a:rPr lang="zh-CN" altLang="zh-CN">
                <a:latin typeface="宋体"/>
                <a:ea typeface="宋体"/>
              </a:rPr>
              <a:t>虚拟机中可以查看到多路径块设备映射成的磁盘，也可以使用</a:t>
            </a:r>
            <a:r>
              <a:rPr lang="en-US" altLang="en-US">
                <a:latin typeface="Times New Roman"/>
                <a:ea typeface="Times New Roman"/>
              </a:rPr>
              <a:t>fio</a:t>
            </a:r>
            <a:r>
              <a:rPr lang="zh-CN" altLang="zh-CN">
                <a:latin typeface="宋体"/>
                <a:ea typeface="宋体"/>
              </a:rPr>
              <a:t>命令正常下发</a:t>
            </a:r>
            <a:r>
              <a:rPr lang="en-US" altLang="en-US">
                <a:latin typeface="Times New Roman"/>
                <a:ea typeface="Times New Roman"/>
              </a:rPr>
              <a:t>I/O</a:t>
            </a:r>
          </a:p>
        </p:txBody>
      </p:sp>
      <p:sp>
        <p:nvSpPr>
          <p:cNvPr id="5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6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7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8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9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10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11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2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3" name="图形 22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4" name="图片 20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5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4.6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对接</a:t>
            </a:r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QEMU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虚拟机展示</a:t>
            </a:r>
          </a:p>
        </p:txBody>
      </p:sp>
      <p:sp>
        <p:nvSpPr>
          <p:cNvPr id="17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36/40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0480" y="4037965"/>
            <a:ext cx="2016000" cy="762000"/>
            <a:chOff x="0" y="772160"/>
            <a:chExt cx="2737505" cy="762000"/>
          </a:xfrm>
        </p:grpSpPr>
        <p:sp>
          <p:nvSpPr>
            <p:cNvPr id="5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1" name="图形 22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2" name="图片 20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4" name="文本框 1"/>
          <p:cNvSpPr txBox="1"/>
          <p:nvPr/>
        </p:nvSpPr>
        <p:spPr>
          <a:xfrm>
            <a:off x="6096064" y="311150"/>
            <a:ext cx="2356498" cy="36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dirty="0">
                <a:latin typeface="宋体"/>
                <a:ea typeface="宋体"/>
              </a:rPr>
              <a:t>路径聚合与故障处理</a:t>
            </a: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4.7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视频演示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37/40</a:t>
            </a:r>
          </a:p>
        </p:txBody>
      </p:sp>
      <p:pic>
        <p:nvPicPr>
          <p:cNvPr id="2" name="演示视频">
            <a:hlinkClick r:id="" action="ppaction://media"/>
            <a:extLst>
              <a:ext uri="{FF2B5EF4-FFF2-40B4-BE49-F238E27FC236}">
                <a16:creationId xmlns:a16="http://schemas.microsoft.com/office/drawing/2014/main" id="{8B85BC62-0B33-4323-A95E-E0742260115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95373" y="900076"/>
            <a:ext cx="9662573" cy="524395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32494" y="1035685"/>
            <a:ext cx="9423400" cy="524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准备工作</a:t>
            </a:r>
          </a:p>
          <a:p>
            <a:pPr marL="800100" lvl="1" indent="-342900">
              <a:buFont typeface="Wingdings" charset="0"/>
              <a:buChar char="Ø"/>
            </a:pPr>
            <a:r>
              <a:rPr lang="zh-CN" altLang="zh-CN" sz="2000">
                <a:latin typeface="宋体"/>
                <a:ea typeface="宋体"/>
              </a:rPr>
              <a:t>学习操作系统的</a:t>
            </a:r>
            <a:r>
              <a:rPr lang="zh-CN" altLang="zh-CN" sz="2000" b="1">
                <a:latin typeface="宋体"/>
                <a:ea typeface="宋体"/>
              </a:rPr>
              <a:t>半虚拟化</a:t>
            </a:r>
            <a:r>
              <a:rPr lang="en-US" altLang="en-US" sz="2000" b="1">
                <a:latin typeface="Times New Roman"/>
                <a:ea typeface="Times New Roman"/>
              </a:rPr>
              <a:t>I/O</a:t>
            </a:r>
            <a:r>
              <a:rPr lang="zh-CN" altLang="zh-CN" sz="2000" b="1">
                <a:latin typeface="宋体"/>
                <a:ea typeface="宋体"/>
              </a:rPr>
              <a:t>、存储区域网络和多路径</a:t>
            </a:r>
            <a:r>
              <a:rPr lang="zh-CN" altLang="zh-CN" sz="2000">
                <a:latin typeface="宋体"/>
                <a:ea typeface="宋体"/>
              </a:rPr>
              <a:t>等相关背景知识</a:t>
            </a:r>
          </a:p>
          <a:p>
            <a:pPr marL="800100" lvl="1" indent="-342900">
              <a:buFont typeface="Wingdings" charset="0"/>
              <a:buChar char="Ø"/>
            </a:pPr>
            <a:r>
              <a:rPr lang="zh-CN" altLang="zh-CN" sz="2000">
                <a:latin typeface="SimSun"/>
                <a:ea typeface="SimSun"/>
              </a:rPr>
              <a:t>学习前沿</a:t>
            </a:r>
            <a:r>
              <a:rPr lang="en-US" altLang="en-US" sz="2000">
                <a:latin typeface="Times New Roman"/>
                <a:ea typeface="Times New Roman"/>
              </a:rPr>
              <a:t>SPDK</a:t>
            </a:r>
            <a:r>
              <a:rPr lang="zh-CN" altLang="zh-CN" sz="2000" b="1">
                <a:latin typeface="SimSun"/>
                <a:ea typeface="SimSun"/>
              </a:rPr>
              <a:t>用户态驱动</a:t>
            </a:r>
            <a:r>
              <a:rPr lang="zh-CN" altLang="zh-CN" sz="2000">
                <a:latin typeface="宋体"/>
                <a:ea typeface="宋体"/>
              </a:rPr>
              <a:t>运行机制和</a:t>
            </a:r>
            <a:r>
              <a:rPr lang="zh-CN" altLang="zh-CN" sz="2000" b="0">
                <a:latin typeface="宋体"/>
                <a:ea typeface="宋体"/>
              </a:rPr>
              <a:t>编程规范，这不同于基于</a:t>
            </a:r>
            <a:r>
              <a:rPr lang="en-US" altLang="en-US" sz="2000" b="0">
                <a:latin typeface="Times New Roman"/>
                <a:ea typeface="Times New Roman"/>
              </a:rPr>
              <a:t>Linux</a:t>
            </a:r>
            <a:r>
              <a:rPr lang="zh-CN" altLang="zh-CN" sz="2000" b="0">
                <a:latin typeface="宋体"/>
                <a:ea typeface="宋体"/>
              </a:rPr>
              <a:t>内核态驱动的开发</a:t>
            </a:r>
          </a:p>
          <a:p>
            <a:pPr marL="800100" lvl="1" indent="-342900">
              <a:buFont typeface="Wingdings" charset="0"/>
              <a:buChar char="Ø"/>
            </a:pPr>
            <a:r>
              <a:rPr lang="zh-CN" altLang="zh-CN" sz="2000" b="0">
                <a:latin typeface="宋体"/>
                <a:ea typeface="宋体"/>
              </a:rPr>
              <a:t>确定多路径模块在</a:t>
            </a:r>
            <a:r>
              <a:rPr lang="en-US" altLang="en-US" sz="2000" b="0">
                <a:latin typeface="Times New Roman"/>
                <a:ea typeface="Times New Roman"/>
              </a:rPr>
              <a:t>SPDK</a:t>
            </a:r>
            <a:r>
              <a:rPr lang="zh-CN" altLang="zh-CN" sz="2000" b="0">
                <a:latin typeface="宋体"/>
                <a:ea typeface="宋体"/>
              </a:rPr>
              <a:t>块设备层面的</a:t>
            </a:r>
            <a:r>
              <a:rPr lang="zh-CN" altLang="zh-CN" sz="2000" b="1">
                <a:latin typeface="宋体"/>
                <a:ea typeface="宋体"/>
              </a:rPr>
              <a:t>无侵入开发方案</a:t>
            </a:r>
            <a:r>
              <a:rPr lang="zh-CN" altLang="zh-CN" sz="2000" b="0">
                <a:latin typeface="宋体"/>
                <a:ea typeface="宋体"/>
              </a:rPr>
              <a:t>，探索多路径软件的</a:t>
            </a:r>
            <a:r>
              <a:rPr lang="zh-CN" altLang="zh-CN" sz="2000" b="1">
                <a:latin typeface="宋体"/>
                <a:ea typeface="宋体"/>
              </a:rPr>
              <a:t>测试方案</a:t>
            </a:r>
          </a:p>
          <a:p>
            <a:pPr marL="342900" lvl="0" indent="-342900">
              <a:buFont typeface="Wingdings" charset="0"/>
              <a:buChar char="n"/>
            </a:pPr>
            <a:r>
              <a:rPr lang="zh-CN" altLang="zh-CN" sz="2000">
                <a:latin typeface="SimSun"/>
                <a:ea typeface="SimSun"/>
              </a:rPr>
              <a:t>开发工作</a:t>
            </a:r>
          </a:p>
          <a:p>
            <a:pPr marL="800100" lvl="1" indent="-342900">
              <a:buFont typeface="Wingdings" charset="0"/>
              <a:buChar char="Ø"/>
            </a:pPr>
            <a:r>
              <a:rPr lang="zh-CN" altLang="zh-CN" sz="2000">
                <a:latin typeface="宋体"/>
                <a:ea typeface="宋体"/>
              </a:rPr>
              <a:t>带着目标阅读相关</a:t>
            </a:r>
            <a:r>
              <a:rPr lang="en-US" altLang="en-US" sz="2000" b="1">
                <a:latin typeface="Times New Roman"/>
                <a:ea typeface="Times New Roman"/>
              </a:rPr>
              <a:t>SPDK</a:t>
            </a:r>
            <a:r>
              <a:rPr lang="zh-CN" altLang="zh-CN" sz="2000" b="1">
                <a:latin typeface="宋体"/>
                <a:ea typeface="宋体"/>
              </a:rPr>
              <a:t>源码</a:t>
            </a:r>
            <a:r>
              <a:rPr lang="zh-CN" altLang="zh-CN" sz="2000">
                <a:latin typeface="宋体"/>
                <a:ea typeface="宋体"/>
              </a:rPr>
              <a:t>，分析出</a:t>
            </a:r>
            <a:r>
              <a:rPr lang="zh-CN" altLang="zh-CN" sz="2000" b="1">
                <a:latin typeface="宋体"/>
                <a:ea typeface="宋体"/>
              </a:rPr>
              <a:t>模块切入点</a:t>
            </a:r>
            <a:r>
              <a:rPr lang="zh-CN" altLang="zh-CN" sz="2000">
                <a:latin typeface="宋体"/>
                <a:ea typeface="宋体"/>
              </a:rPr>
              <a:t>和</a:t>
            </a:r>
            <a:r>
              <a:rPr lang="zh-CN" altLang="zh-CN" sz="2000" b="1">
                <a:latin typeface="宋体"/>
                <a:ea typeface="宋体"/>
              </a:rPr>
              <a:t>多路径方案注入点</a:t>
            </a:r>
          </a:p>
          <a:p>
            <a:pPr marL="800100" lvl="1" indent="-342900">
              <a:buFont typeface="Wingdings" charset="0"/>
              <a:buChar char="Ø"/>
            </a:pPr>
            <a:r>
              <a:rPr lang="zh-CN" altLang="zh-CN" sz="2000">
                <a:latin typeface="宋体"/>
                <a:ea typeface="宋体"/>
              </a:rPr>
              <a:t>基于</a:t>
            </a:r>
            <a:r>
              <a:rPr lang="zh-CN" altLang="zh-CN" sz="2000" b="1">
                <a:latin typeface="宋体"/>
                <a:ea typeface="宋体"/>
              </a:rPr>
              <a:t>用户态驱动</a:t>
            </a:r>
            <a:r>
              <a:rPr lang="zh-CN" altLang="zh-CN" sz="2000">
                <a:latin typeface="宋体"/>
                <a:ea typeface="宋体"/>
              </a:rPr>
              <a:t>编写代码，划分</a:t>
            </a:r>
            <a:r>
              <a:rPr lang="zh-CN" altLang="zh-CN" sz="2000" b="1">
                <a:latin typeface="宋体"/>
                <a:ea typeface="宋体"/>
              </a:rPr>
              <a:t>数据面与控制面</a:t>
            </a:r>
            <a:r>
              <a:rPr lang="zh-CN" altLang="zh-CN" sz="2000">
                <a:latin typeface="宋体"/>
                <a:ea typeface="宋体"/>
              </a:rPr>
              <a:t>，初赛阶段实现路径聚合与选择，决赛阶段实现故障处理与负载均衡，完成所有</a:t>
            </a:r>
            <a:r>
              <a:rPr lang="zh-CN" altLang="zh-CN" sz="2000" b="1">
                <a:latin typeface="宋体"/>
                <a:ea typeface="宋体"/>
              </a:rPr>
              <a:t>赛题目标</a:t>
            </a:r>
            <a:r>
              <a:rPr lang="zh-CN" altLang="zh-CN" sz="2000">
                <a:latin typeface="宋体"/>
                <a:ea typeface="宋体"/>
              </a:rPr>
              <a:t>和</a:t>
            </a:r>
            <a:r>
              <a:rPr lang="zh-CN" altLang="zh-CN" sz="2000" b="1">
                <a:latin typeface="宋体"/>
                <a:ea typeface="宋体"/>
              </a:rPr>
              <a:t>扩展目标</a:t>
            </a:r>
          </a:p>
          <a:p>
            <a:pPr marL="800100" lvl="1" indent="-342900">
              <a:buFont typeface="Wingdings" charset="0"/>
              <a:buChar char="Ø"/>
            </a:pPr>
            <a:r>
              <a:rPr lang="zh-CN" altLang="zh-CN" sz="2000">
                <a:latin typeface="宋体"/>
                <a:ea typeface="宋体"/>
              </a:rPr>
              <a:t>用</a:t>
            </a:r>
            <a:r>
              <a:rPr lang="en-US" altLang="en-US" sz="2000" b="1">
                <a:latin typeface="Times New Roman"/>
                <a:ea typeface="Times New Roman"/>
              </a:rPr>
              <a:t>gdb</a:t>
            </a:r>
            <a:r>
              <a:rPr lang="zh-CN" altLang="zh-CN" sz="2000" b="1">
                <a:latin typeface="宋体"/>
                <a:ea typeface="宋体"/>
              </a:rPr>
              <a:t>调试代码和</a:t>
            </a:r>
            <a:r>
              <a:rPr lang="en-US" altLang="en-US" sz="2000" b="1">
                <a:latin typeface="Times New Roman"/>
                <a:ea typeface="Times New Roman"/>
              </a:rPr>
              <a:t>coredump</a:t>
            </a:r>
            <a:r>
              <a:rPr lang="zh-CN" altLang="zh-CN" sz="2000" b="1">
                <a:latin typeface="宋体"/>
                <a:ea typeface="宋体"/>
              </a:rPr>
              <a:t>文件</a:t>
            </a:r>
            <a:r>
              <a:rPr lang="zh-CN" altLang="zh-CN" sz="2000">
                <a:latin typeface="宋体"/>
                <a:ea typeface="宋体"/>
              </a:rPr>
              <a:t>，处理注入模块后导致的</a:t>
            </a:r>
            <a:r>
              <a:rPr lang="en-US" altLang="en-US" sz="2000">
                <a:latin typeface="Times New Roman"/>
                <a:ea typeface="Times New Roman"/>
              </a:rPr>
              <a:t>SPDK</a:t>
            </a:r>
            <a:r>
              <a:rPr lang="zh-CN" altLang="zh-CN" sz="2000">
                <a:latin typeface="宋体"/>
                <a:ea typeface="宋体"/>
              </a:rPr>
              <a:t>空指针、</a:t>
            </a:r>
            <a:r>
              <a:rPr lang="en-US" altLang="en-US" sz="2000">
                <a:latin typeface="Times New Roman"/>
                <a:ea typeface="Times New Roman"/>
              </a:rPr>
              <a:t>Use After Free</a:t>
            </a:r>
            <a:r>
              <a:rPr lang="zh-CN" altLang="zh-CN" sz="2000">
                <a:latin typeface="SimSun"/>
                <a:ea typeface="SimSun"/>
              </a:rPr>
              <a:t>等问题</a:t>
            </a:r>
            <a:r>
              <a:rPr lang="zh-CN" altLang="zh-CN" sz="2000">
                <a:latin typeface="宋体"/>
                <a:ea typeface="宋体"/>
              </a:rPr>
              <a:t>，</a:t>
            </a:r>
            <a:r>
              <a:rPr lang="zh-CN" altLang="zh-CN" sz="2000" b="1">
                <a:latin typeface="宋体"/>
                <a:ea typeface="宋体"/>
              </a:rPr>
              <a:t>代码开发调试</a:t>
            </a:r>
            <a:r>
              <a:rPr lang="zh-CN" altLang="zh-CN" sz="2000" b="0">
                <a:latin typeface="宋体"/>
                <a:ea typeface="宋体"/>
              </a:rPr>
              <a:t>的</a:t>
            </a:r>
            <a:r>
              <a:rPr lang="zh-CN" altLang="zh-CN" sz="2000">
                <a:latin typeface="宋体"/>
                <a:ea typeface="宋体"/>
              </a:rPr>
              <a:t>难度较大</a:t>
            </a:r>
          </a:p>
          <a:p>
            <a:pPr marL="342900" lvl="0" indent="-342900">
              <a:buFont typeface="Wingdings" charset="0"/>
              <a:buChar char="n"/>
            </a:pPr>
            <a:r>
              <a:rPr lang="zh-CN" altLang="zh-CN" sz="2000">
                <a:latin typeface="宋体"/>
                <a:ea typeface="宋体"/>
              </a:rPr>
              <a:t>整理工作</a:t>
            </a:r>
          </a:p>
          <a:p>
            <a:pPr marL="800100" lvl="1" indent="-342900">
              <a:buFont typeface="Wingdings" charset="0"/>
              <a:buChar char="Ø"/>
            </a:pPr>
            <a:r>
              <a:rPr lang="zh-CN" altLang="zh-CN" sz="2000">
                <a:latin typeface="宋体"/>
                <a:ea typeface="宋体"/>
              </a:rPr>
              <a:t>整理近</a:t>
            </a:r>
            <a:r>
              <a:rPr lang="en-US" altLang="en-US" sz="2000">
                <a:latin typeface="Times New Roman"/>
                <a:ea typeface="Times New Roman"/>
              </a:rPr>
              <a:t>3</a:t>
            </a:r>
            <a:r>
              <a:rPr lang="zh-CN" altLang="zh-CN" sz="2000">
                <a:latin typeface="宋体"/>
                <a:ea typeface="宋体"/>
              </a:rPr>
              <a:t>万文字和</a:t>
            </a:r>
            <a:r>
              <a:rPr lang="en-US" altLang="en-US" sz="2000">
                <a:latin typeface="Times New Roman"/>
                <a:ea typeface="Times New Roman"/>
              </a:rPr>
              <a:t>49</a:t>
            </a:r>
            <a:r>
              <a:rPr lang="zh-CN" altLang="zh-CN" sz="2000">
                <a:latin typeface="宋体"/>
                <a:ea typeface="宋体"/>
              </a:rPr>
              <a:t>张图片的项目文档，包括背景调研、设计实现和测试复现流程</a:t>
            </a:r>
          </a:p>
          <a:p>
            <a:pPr marL="800100" lvl="1" indent="-342900">
              <a:buFont typeface="Wingdings" charset="0"/>
              <a:buChar char="Ø"/>
            </a:pPr>
            <a:r>
              <a:rPr lang="zh-CN" altLang="zh-CN" sz="2000">
                <a:latin typeface="宋体"/>
                <a:ea typeface="宋体"/>
              </a:rPr>
              <a:t>计划向</a:t>
            </a:r>
            <a:r>
              <a:rPr lang="en-US" altLang="en-US" sz="2000">
                <a:latin typeface="Times New Roman"/>
                <a:ea typeface="Times New Roman"/>
              </a:rPr>
              <a:t>SPDK</a:t>
            </a:r>
            <a:r>
              <a:rPr lang="zh-CN" altLang="zh-CN" sz="2000">
                <a:latin typeface="宋体"/>
                <a:ea typeface="宋体"/>
              </a:rPr>
              <a:t>的开源仓库发起</a:t>
            </a:r>
            <a:r>
              <a:rPr lang="en-US" altLang="en-US" sz="2000">
                <a:latin typeface="Times New Roman"/>
                <a:ea typeface="Times New Roman"/>
              </a:rPr>
              <a:t>Issue</a:t>
            </a:r>
            <a:r>
              <a:rPr lang="zh-CN" altLang="zh-CN" sz="2000">
                <a:latin typeface="宋体"/>
                <a:ea typeface="宋体"/>
              </a:rPr>
              <a:t>报告问题，并向</a:t>
            </a:r>
            <a:r>
              <a:rPr lang="en-US" altLang="en-US" sz="2000">
                <a:latin typeface="Times New Roman"/>
                <a:ea typeface="Times New Roman"/>
              </a:rPr>
              <a:t>SPDK</a:t>
            </a:r>
            <a:r>
              <a:rPr lang="zh-CN" altLang="zh-CN" sz="2000">
                <a:latin typeface="宋体"/>
                <a:ea typeface="宋体"/>
              </a:rPr>
              <a:t>开源社区提交代码</a:t>
            </a:r>
          </a:p>
          <a:p>
            <a:pPr marL="0" lvl="0" indent="0">
              <a:buNone/>
            </a:pPr>
            <a:endParaRPr/>
          </a:p>
        </p:txBody>
      </p:sp>
      <p:sp>
        <p:nvSpPr>
          <p:cNvPr id="3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0480" y="4979035"/>
            <a:ext cx="2016000" cy="762000"/>
            <a:chOff x="0" y="772160"/>
            <a:chExt cx="2737505" cy="762000"/>
          </a:xfrm>
        </p:grpSpPr>
        <p:sp>
          <p:nvSpPr>
            <p:cNvPr id="5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1" name="图形 2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2" name="图片 2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5.1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工作总结</a:t>
            </a: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38/40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1883" y="1206829"/>
            <a:ext cx="9117659" cy="4650828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>
              <a:buNone/>
            </a:pPr>
            <a:endParaRPr lang="zh-CN" altLang="zh-CN" sz="2000" b="1" dirty="0">
              <a:latin typeface="宋体"/>
              <a:ea typeface="宋体"/>
            </a:endParaRPr>
          </a:p>
          <a:p>
            <a:pPr marL="342900" lvl="0" indent="-342900">
              <a:buFont typeface="Wingdings" charset="0"/>
              <a:buChar char="n"/>
            </a:pPr>
            <a:r>
              <a:rPr lang="en-US" altLang="en-US" sz="2000" b="1" i="0" strike="noStrike" spc="0" dirty="0">
                <a:solidFill>
                  <a:srgbClr val="000000"/>
                </a:solidFill>
                <a:latin typeface="Times New Roman"/>
                <a:ea typeface="Times New Roman"/>
              </a:rPr>
              <a:t>OS-bypass</a:t>
            </a:r>
            <a:r>
              <a:rPr lang="zh-CN" altLang="zh-CN" sz="2000" b="1" i="0" strike="noStrike" spc="0" dirty="0">
                <a:solidFill>
                  <a:srgbClr val="000000"/>
                </a:solidFill>
                <a:latin typeface="宋体"/>
                <a:ea typeface="宋体"/>
              </a:rPr>
              <a:t>多路径</a:t>
            </a:r>
            <a:r>
              <a:rPr lang="zh-CN" altLang="zh-CN" sz="2000" b="0" i="0" strike="noStrike" spc="0" dirty="0">
                <a:solidFill>
                  <a:srgbClr val="000000"/>
                </a:solidFill>
                <a:latin typeface="宋体"/>
                <a:ea typeface="宋体"/>
              </a:rPr>
              <a:t>：在</a:t>
            </a:r>
            <a:r>
              <a:rPr lang="en-US" altLang="en-US" sz="2000" b="0" i="0" strike="noStrike" spc="0" dirty="0">
                <a:solidFill>
                  <a:srgbClr val="000000"/>
                </a:solidFill>
                <a:latin typeface="Times New Roman"/>
                <a:ea typeface="Times New Roman"/>
              </a:rPr>
              <a:t>SPDK</a:t>
            </a:r>
            <a:r>
              <a:rPr lang="zh-CN" altLang="zh-CN" sz="2000" b="1" i="0" strike="noStrike" spc="0" dirty="0">
                <a:solidFill>
                  <a:srgbClr val="000000"/>
                </a:solidFill>
                <a:latin typeface="宋体"/>
                <a:ea typeface="宋体"/>
              </a:rPr>
              <a:t>用户态</a:t>
            </a:r>
            <a:r>
              <a:rPr lang="zh-CN" altLang="zh-CN" sz="2000" b="0" i="0" strike="noStrike" spc="0" dirty="0">
                <a:solidFill>
                  <a:srgbClr val="000000"/>
                </a:solidFill>
                <a:latin typeface="宋体"/>
                <a:ea typeface="宋体"/>
              </a:rPr>
              <a:t>高效</a:t>
            </a:r>
            <a:r>
              <a:rPr lang="en-US" altLang="en-US" sz="2000" b="0" i="0" strike="noStrike" spc="0" dirty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2000" b="0" i="0" strike="noStrike" spc="0" dirty="0">
                <a:solidFill>
                  <a:srgbClr val="000000"/>
                </a:solidFill>
                <a:latin typeface="宋体"/>
                <a:ea typeface="宋体"/>
              </a:rPr>
              <a:t>驱动的基础上，进一步构建</a:t>
            </a:r>
            <a:r>
              <a:rPr lang="zh-CN" altLang="zh-CN" sz="2000" b="1" i="0" strike="noStrike" spc="0" dirty="0">
                <a:solidFill>
                  <a:srgbClr val="000000"/>
                </a:solidFill>
                <a:latin typeface="宋体"/>
                <a:ea typeface="宋体"/>
              </a:rPr>
              <a:t>之前从未有过的多路径功能组件</a:t>
            </a:r>
            <a:r>
              <a:rPr lang="zh-CN" altLang="zh-CN" sz="2000" b="0" i="0" strike="noStrike" spc="0" dirty="0">
                <a:solidFill>
                  <a:srgbClr val="000000"/>
                </a:solidFill>
                <a:latin typeface="宋体"/>
                <a:ea typeface="宋体"/>
              </a:rPr>
              <a:t>，充分激活用户态</a:t>
            </a:r>
            <a:r>
              <a:rPr lang="en-US" altLang="en-US" sz="2000" b="0" i="0" strike="noStrike" spc="0" dirty="0">
                <a:solidFill>
                  <a:srgbClr val="000000"/>
                </a:solidFill>
                <a:latin typeface="Times New Roman"/>
                <a:ea typeface="Times New Roman"/>
              </a:rPr>
              <a:t>I/O</a:t>
            </a:r>
            <a:r>
              <a:rPr lang="zh-CN" altLang="zh-CN" sz="2000" b="0" i="0" strike="noStrike" spc="0" dirty="0">
                <a:solidFill>
                  <a:srgbClr val="000000"/>
                </a:solidFill>
                <a:latin typeface="宋体"/>
                <a:ea typeface="宋体"/>
              </a:rPr>
              <a:t>的</a:t>
            </a:r>
            <a:r>
              <a:rPr lang="zh-CN" altLang="zh-CN" sz="2000" b="1" i="0" strike="noStrike" spc="0" dirty="0">
                <a:solidFill>
                  <a:srgbClr val="000000"/>
                </a:solidFill>
                <a:latin typeface="宋体"/>
                <a:ea typeface="宋体"/>
              </a:rPr>
              <a:t>高可用和高性能</a:t>
            </a:r>
            <a:r>
              <a:rPr lang="zh-CN" altLang="zh-CN" sz="2000" b="0" i="0" strike="noStrike" spc="0" dirty="0">
                <a:solidFill>
                  <a:srgbClr val="000000"/>
                </a:solidFill>
                <a:latin typeface="宋体"/>
                <a:ea typeface="宋体"/>
              </a:rPr>
              <a:t>，具有</a:t>
            </a:r>
            <a:r>
              <a:rPr lang="en-US" altLang="en-US" sz="2000" b="0" i="0" strike="noStrike" spc="0" dirty="0">
                <a:solidFill>
                  <a:srgbClr val="000000"/>
                </a:solidFill>
                <a:latin typeface="Times New Roman"/>
                <a:ea typeface="Times New Roman"/>
              </a:rPr>
              <a:t>bypass kernel</a:t>
            </a:r>
            <a:r>
              <a:rPr lang="zh-CN" altLang="zh-CN" sz="2000" b="0" i="0" strike="noStrike" spc="0" dirty="0">
                <a:solidFill>
                  <a:srgbClr val="000000"/>
                </a:solidFill>
                <a:latin typeface="宋体"/>
                <a:ea typeface="宋体"/>
              </a:rPr>
              <a:t>的前沿性</a:t>
            </a:r>
          </a:p>
          <a:p>
            <a:pPr marL="0" lvl="0" indent="0">
              <a:buNone/>
            </a:pPr>
            <a:endParaRPr lang="en-US" altLang="en-US" sz="2000" b="0" i="0" strike="noStrike" spc="0" dirty="0">
              <a:solidFill>
                <a:srgbClr val="000000"/>
              </a:solidFill>
              <a:latin typeface="宋体"/>
              <a:ea typeface="宋体"/>
            </a:endParaRPr>
          </a:p>
          <a:p>
            <a:pPr marL="0" lvl="0" indent="0">
              <a:buNone/>
            </a:pPr>
            <a:endParaRPr lang="en-US" altLang="en-US" sz="2000" b="0" i="0" strike="noStrike" spc="0" dirty="0">
              <a:solidFill>
                <a:srgbClr val="000000"/>
              </a:solidFill>
              <a:latin typeface="宋体"/>
              <a:ea typeface="宋体"/>
            </a:endParaRPr>
          </a:p>
          <a:p>
            <a:pPr marL="342900" lvl="0" indent="-342900">
              <a:buFont typeface="Wingdings" charset="0"/>
              <a:buChar char="n"/>
            </a:pPr>
            <a:r>
              <a:rPr lang="zh-CN" altLang="zh-CN" sz="2000" b="1" dirty="0">
                <a:latin typeface="宋体"/>
                <a:ea typeface="宋体"/>
              </a:rPr>
              <a:t>高可用高性能</a:t>
            </a:r>
            <a:r>
              <a:rPr lang="zh-CN" altLang="zh-CN" sz="2000" dirty="0">
                <a:latin typeface="宋体"/>
                <a:ea typeface="宋体"/>
              </a:rPr>
              <a:t>：实现保证</a:t>
            </a:r>
            <a:r>
              <a:rPr lang="zh-CN" altLang="zh-CN" sz="2000" b="1" dirty="0">
                <a:latin typeface="宋体"/>
                <a:ea typeface="宋体"/>
              </a:rPr>
              <a:t>数据一致性的路径聚合、</a:t>
            </a:r>
            <a:r>
              <a:rPr lang="zh-CN" altLang="zh-CN" sz="2000" dirty="0">
                <a:latin typeface="宋体"/>
                <a:ea typeface="宋体"/>
              </a:rPr>
              <a:t>基于灵活的</a:t>
            </a:r>
            <a:r>
              <a:rPr lang="zh-CN" altLang="zh-CN" sz="2000" b="1" dirty="0">
                <a:latin typeface="宋体"/>
                <a:ea typeface="宋体"/>
              </a:rPr>
              <a:t>用户态轮询</a:t>
            </a:r>
            <a:r>
              <a:rPr lang="zh-CN" altLang="zh-CN" sz="2000" dirty="0">
                <a:latin typeface="宋体"/>
                <a:ea typeface="宋体"/>
              </a:rPr>
              <a:t>的</a:t>
            </a:r>
            <a:r>
              <a:rPr lang="zh-CN" altLang="zh-CN" sz="2000" b="1" dirty="0">
                <a:latin typeface="宋体"/>
                <a:ea typeface="宋体"/>
              </a:rPr>
              <a:t>高可用故障处理</a:t>
            </a:r>
            <a:r>
              <a:rPr lang="zh-CN" altLang="zh-CN" sz="2000" b="0" dirty="0">
                <a:latin typeface="宋体"/>
                <a:ea typeface="宋体"/>
              </a:rPr>
              <a:t>和</a:t>
            </a:r>
            <a:r>
              <a:rPr lang="zh-CN" altLang="zh-CN" sz="2000" dirty="0">
                <a:latin typeface="宋体"/>
                <a:ea typeface="宋体"/>
              </a:rPr>
              <a:t>动态感知链路带宽的</a:t>
            </a:r>
            <a:r>
              <a:rPr lang="zh-CN" altLang="zh-CN" sz="2000" b="1" dirty="0">
                <a:latin typeface="宋体"/>
                <a:ea typeface="宋体"/>
              </a:rPr>
              <a:t>高性能负载均衡</a:t>
            </a:r>
            <a:r>
              <a:rPr lang="zh-CN" altLang="zh-CN" sz="2000" dirty="0">
                <a:latin typeface="宋体"/>
                <a:ea typeface="宋体"/>
              </a:rPr>
              <a:t>算法</a:t>
            </a:r>
          </a:p>
          <a:p>
            <a:pPr marL="0" lvl="0" indent="0">
              <a:buNone/>
            </a:pPr>
            <a:endParaRPr lang="en-US" altLang="en-US" sz="2000" dirty="0">
              <a:latin typeface="宋体"/>
              <a:ea typeface="宋体"/>
            </a:endParaRPr>
          </a:p>
          <a:p>
            <a:pPr marL="0" lvl="0" indent="0">
              <a:buNone/>
            </a:pPr>
            <a:endParaRPr lang="en-US" altLang="en-US" sz="2000" dirty="0">
              <a:latin typeface="宋体"/>
              <a:ea typeface="宋体"/>
            </a:endParaRPr>
          </a:p>
          <a:p>
            <a:pPr marL="342900" lvl="0" indent="-342900">
              <a:buFont typeface="Wingdings" charset="0"/>
              <a:buChar char="n"/>
            </a:pPr>
            <a:r>
              <a:rPr lang="zh-CN" altLang="zh-CN" sz="2000" b="1" dirty="0">
                <a:latin typeface="宋体"/>
                <a:ea typeface="宋体"/>
              </a:rPr>
              <a:t>无侵入开发与通用性</a:t>
            </a:r>
            <a:r>
              <a:rPr lang="zh-CN" altLang="zh-CN" sz="2000" dirty="0">
                <a:latin typeface="宋体"/>
                <a:ea typeface="宋体"/>
              </a:rPr>
              <a:t>：通过替换动态链接库实现</a:t>
            </a:r>
            <a:r>
              <a:rPr lang="zh-CN" altLang="zh-CN" sz="2000" b="1" dirty="0">
                <a:latin typeface="宋体"/>
                <a:ea typeface="宋体"/>
              </a:rPr>
              <a:t>无侵入式</a:t>
            </a:r>
            <a:r>
              <a:rPr lang="zh-CN" altLang="zh-CN" sz="2000" b="0" dirty="0">
                <a:latin typeface="宋体"/>
                <a:ea typeface="宋体"/>
              </a:rPr>
              <a:t>模块化</a:t>
            </a:r>
            <a:r>
              <a:rPr lang="zh-CN" altLang="zh-CN" sz="2000" dirty="0">
                <a:latin typeface="宋体"/>
                <a:ea typeface="宋体"/>
              </a:rPr>
              <a:t>开发，不侵入修改</a:t>
            </a:r>
            <a:r>
              <a:rPr lang="en-US" altLang="en-US" sz="2000" dirty="0">
                <a:latin typeface="Times New Roman"/>
                <a:ea typeface="Times New Roman"/>
              </a:rPr>
              <a:t>SPDK</a:t>
            </a:r>
            <a:r>
              <a:rPr lang="zh-CN" altLang="zh-CN" sz="2000" dirty="0">
                <a:latin typeface="宋体"/>
                <a:ea typeface="宋体"/>
              </a:rPr>
              <a:t>源码。贴合</a:t>
            </a:r>
            <a:r>
              <a:rPr lang="en-US" altLang="en-US" sz="2000" dirty="0">
                <a:latin typeface="Times New Roman"/>
                <a:ea typeface="Times New Roman"/>
              </a:rPr>
              <a:t>SPDK</a:t>
            </a:r>
            <a:r>
              <a:rPr lang="zh-CN" altLang="zh-CN" sz="2000" dirty="0">
                <a:latin typeface="宋体"/>
                <a:ea typeface="宋体"/>
              </a:rPr>
              <a:t>块设备层进行开发，与具体应用和协议</a:t>
            </a:r>
            <a:r>
              <a:rPr lang="zh-CN" altLang="zh-CN" sz="2000" b="1" dirty="0">
                <a:latin typeface="宋体"/>
                <a:ea typeface="宋体"/>
              </a:rPr>
              <a:t>解耦</a:t>
            </a:r>
            <a:r>
              <a:rPr lang="zh-CN" altLang="zh-CN" sz="2000" b="0" dirty="0">
                <a:latin typeface="宋体"/>
                <a:ea typeface="宋体"/>
              </a:rPr>
              <a:t>，上层可对接</a:t>
            </a:r>
            <a:r>
              <a:rPr lang="en-US" altLang="en-US" sz="2000" b="0" dirty="0">
                <a:latin typeface="Times New Roman"/>
                <a:ea typeface="Times New Roman"/>
              </a:rPr>
              <a:t>QEMU</a:t>
            </a:r>
            <a:r>
              <a:rPr lang="zh-CN" altLang="zh-CN" sz="2000" b="0" dirty="0">
                <a:latin typeface="SimSun"/>
                <a:ea typeface="SimSun"/>
              </a:rPr>
              <a:t>和</a:t>
            </a:r>
            <a:r>
              <a:rPr lang="en-US" altLang="en-US" sz="2000" b="0" dirty="0">
                <a:latin typeface="Times New Roman"/>
                <a:ea typeface="Times New Roman"/>
              </a:rPr>
              <a:t>NBD</a:t>
            </a:r>
            <a:r>
              <a:rPr lang="zh-CN" altLang="zh-CN" sz="2000" b="0" dirty="0">
                <a:latin typeface="宋体"/>
                <a:ea typeface="宋体"/>
              </a:rPr>
              <a:t>等应用，下层可对接</a:t>
            </a:r>
            <a:r>
              <a:rPr lang="en-US" altLang="en-US" sz="2000" b="0" dirty="0" err="1">
                <a:latin typeface="Times New Roman"/>
                <a:ea typeface="Times New Roman"/>
              </a:rPr>
              <a:t>NVMf</a:t>
            </a:r>
            <a:r>
              <a:rPr lang="zh-CN" altLang="zh-CN" sz="2000" b="0" dirty="0">
                <a:latin typeface="宋体"/>
                <a:ea typeface="宋体"/>
              </a:rPr>
              <a:t>和</a:t>
            </a:r>
            <a:r>
              <a:rPr lang="en-US" altLang="en-US" sz="2000" b="0" dirty="0">
                <a:latin typeface="Times New Roman"/>
                <a:ea typeface="Times New Roman"/>
              </a:rPr>
              <a:t>iSCSI</a:t>
            </a:r>
            <a:r>
              <a:rPr lang="zh-CN" altLang="zh-CN" sz="2000" b="0" dirty="0">
                <a:latin typeface="宋体"/>
                <a:ea typeface="宋体"/>
              </a:rPr>
              <a:t>协议</a:t>
            </a:r>
            <a:r>
              <a:rPr lang="en-US" altLang="en-US" sz="2000" b="0" dirty="0">
                <a:latin typeface="宋体"/>
                <a:ea typeface="宋体"/>
              </a:rPr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 sz="1600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0480" y="4979035"/>
            <a:ext cx="2016000" cy="762000"/>
            <a:chOff x="0" y="772160"/>
            <a:chExt cx="2737505" cy="762000"/>
          </a:xfrm>
        </p:grpSpPr>
        <p:sp>
          <p:nvSpPr>
            <p:cNvPr id="5" name="矩形 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8" name="文本框 12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9" name="文本框 13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10" name="文本框 17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11" name="图形 2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12" name="图片 2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13" name="文本框 21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14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5.2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创新性</a:t>
            </a: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11266427" y="6443010"/>
            <a:ext cx="776873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39/40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64" y="1952096"/>
            <a:ext cx="9144000" cy="1168400"/>
          </a:xfrm>
        </p:spPr>
        <p:txBody>
          <a:bodyPr>
            <a:normAutofit/>
          </a:bodyPr>
          <a:lstStyle/>
          <a:p>
            <a:pPr lvl="0"/>
            <a:r>
              <a:rPr lang="zh-CN" altLang="zh-CN" b="1">
                <a:latin typeface="Times New Roman"/>
              </a:rPr>
              <a:t>感谢您的耐心观看</a:t>
            </a:r>
          </a:p>
        </p:txBody>
      </p:sp>
      <p:pic>
        <p:nvPicPr>
          <p:cNvPr id="3" name="图片 18"/>
          <p:cNvPicPr>
            <a:picLocks noChangeAspect="1"/>
          </p:cNvPicPr>
          <p:nvPr/>
        </p:nvPicPr>
        <p:blipFill rotWithShape="1">
          <a:blip r:embed="rId3"/>
          <a:srcRect t="29956" r="-277"/>
          <a:stretch/>
        </p:blipFill>
        <p:spPr>
          <a:xfrm>
            <a:off x="217964" y="213949"/>
            <a:ext cx="4563786" cy="10124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7913762" y="288927"/>
            <a:ext cx="3907007" cy="862495"/>
          </a:xfrm>
          <a:prstGeom prst="rect">
            <a:avLst/>
          </a:prstGeom>
        </p:spPr>
      </p:pic>
      <p:sp>
        <p:nvSpPr>
          <p:cNvPr id="5" name="文本框 16"/>
          <p:cNvSpPr txBox="1"/>
          <p:nvPr/>
        </p:nvSpPr>
        <p:spPr>
          <a:xfrm>
            <a:off x="3044888" y="4662291"/>
            <a:ext cx="6102350" cy="1200329"/>
          </a:xfrm>
          <a:prstGeom prst="rect">
            <a:avLst/>
          </a:prstGeom>
          <a:noFill/>
          <a:ln w="0"/>
        </p:spPr>
        <p:txBody>
          <a:bodyPr wrap="square">
            <a:spAutoFit/>
          </a:bodyPr>
          <a:lstStyle/>
          <a:p>
            <a:pPr lvl="0" algn="ctr"/>
            <a:r>
              <a:rPr lang="zh-CN" altLang="zh-CN" sz="2400">
                <a:latin typeface="Times New Roman"/>
                <a:ea typeface="宋体"/>
              </a:rPr>
              <a:t>队伍成员：孙铎（队长）、赖嘉欣、俞文博</a:t>
            </a:r>
          </a:p>
          <a:p>
            <a:pPr lvl="0" algn="ctr"/>
            <a:r>
              <a:rPr lang="zh-CN" altLang="zh-CN" sz="2400">
                <a:latin typeface="Times New Roman"/>
                <a:ea typeface="宋体"/>
              </a:rPr>
              <a:t>校内导师：夏文、李诗逸</a:t>
            </a:r>
          </a:p>
          <a:p>
            <a:pPr lvl="0" algn="ctr"/>
            <a:r>
              <a:rPr lang="zh-CN" altLang="zh-CN" sz="2400">
                <a:latin typeface="Times New Roman"/>
                <a:ea typeface="宋体"/>
              </a:rPr>
              <a:t>校外导师：曹金华（华为）</a:t>
            </a:r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1135366" y="3476096"/>
            <a:ext cx="10090727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Proj113: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基于</a:t>
            </a:r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实现</a:t>
            </a:r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Linux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用户态</a:t>
            </a:r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IO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多路径软件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副标题 2"/>
          <p:cNvSpPr>
            <a:spLocks noGrp="1"/>
          </p:cNvSpPr>
          <p:nvPr/>
        </p:nvSpPr>
        <p:spPr>
          <a:xfrm>
            <a:off x="2782227" y="827476"/>
            <a:ext cx="8639299" cy="1550387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 algn="l">
              <a:buFont typeface="Wingdings" charset="0"/>
              <a:buChar char="n"/>
            </a:pP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Intel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公司开发了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用户态高性能存储驱动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套件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 (Storage Perfomance Development Kit)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，通过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用户态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下的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无锁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和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轮询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机制，实现高性能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。</a:t>
            </a:r>
          </a:p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例如，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华为公司的</a:t>
            </a: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FusionCompute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虚拟化存储网络就使用了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框架做存储加速。</a:t>
            </a:r>
          </a:p>
        </p:txBody>
      </p:sp>
      <p:sp>
        <p:nvSpPr>
          <p:cNvPr id="32" name="矩形 1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3" name="组合 19"/>
          <p:cNvGrpSpPr/>
          <p:nvPr/>
        </p:nvGrpSpPr>
        <p:grpSpPr>
          <a:xfrm>
            <a:off x="-30480" y="1256030"/>
            <a:ext cx="2016000" cy="762000"/>
            <a:chOff x="0" y="772160"/>
            <a:chExt cx="2737505" cy="762000"/>
          </a:xfrm>
        </p:grpSpPr>
        <p:sp>
          <p:nvSpPr>
            <p:cNvPr id="34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5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6" name="文本框 7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37" name="文本框 8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38" name="文本框 9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39" name="文本框 10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0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1" name="图片 15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2" name="文本框 29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3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1.2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从内核态驱动到</a:t>
            </a:r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用户态驱动</a:t>
            </a:r>
          </a:p>
        </p:txBody>
      </p:sp>
      <p:sp>
        <p:nvSpPr>
          <p:cNvPr id="44" name="副标题 2"/>
          <p:cNvSpPr>
            <a:spLocks noGrp="1"/>
          </p:cNvSpPr>
          <p:nvPr/>
        </p:nvSpPr>
        <p:spPr>
          <a:xfrm>
            <a:off x="11340809" y="6443010"/>
            <a:ext cx="702491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5/40</a:t>
            </a:r>
          </a:p>
        </p:txBody>
      </p:sp>
      <p:sp>
        <p:nvSpPr>
          <p:cNvPr id="45" name="副标题 2"/>
          <p:cNvSpPr>
            <a:spLocks noGrp="1"/>
          </p:cNvSpPr>
          <p:nvPr/>
        </p:nvSpPr>
        <p:spPr>
          <a:xfrm>
            <a:off x="5405838" y="6400800"/>
            <a:ext cx="3392077" cy="349808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zh-CN" altLang="zh-CN" sz="16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华为</a:t>
            </a:r>
            <a:r>
              <a:rPr lang="en-US" altLang="en-US" sz="16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FusionCompute</a:t>
            </a:r>
            <a:r>
              <a:rPr lang="zh-CN" altLang="zh-CN" sz="16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虚拟化存储架构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3292519" y="2264468"/>
            <a:ext cx="7606015" cy="4006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副标题 2"/>
          <p:cNvSpPr>
            <a:spLocks noGrp="1"/>
          </p:cNvSpPr>
          <p:nvPr/>
        </p:nvSpPr>
        <p:spPr>
          <a:xfrm>
            <a:off x="2644644" y="909521"/>
            <a:ext cx="8639299" cy="119055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（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... 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接上页）</a:t>
            </a:r>
          </a:p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问题：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不再经过主机内核，缺乏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通用多路径功能，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容易出现</a:t>
            </a: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路径选择不当、</a:t>
            </a: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分配不均和单条路径故障导致</a:t>
            </a: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彻底断开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等问题。</a:t>
            </a:r>
          </a:p>
        </p:txBody>
      </p:sp>
      <p:sp>
        <p:nvSpPr>
          <p:cNvPr id="34" name="副标题 2"/>
          <p:cNvSpPr>
            <a:spLocks noGrp="1"/>
          </p:cNvSpPr>
          <p:nvPr/>
        </p:nvSpPr>
        <p:spPr>
          <a:xfrm>
            <a:off x="3812550" y="5789196"/>
            <a:ext cx="6578652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zh-CN" altLang="zh-CN" sz="2000" b="1" i="0" strike="noStrike" spc="0">
                <a:solidFill>
                  <a:srgbClr val="FF0000"/>
                </a:solidFill>
                <a:latin typeface="Times New Roman"/>
                <a:ea typeface="宋体"/>
              </a:rPr>
              <a:t>基于</a:t>
            </a:r>
            <a:r>
              <a:rPr lang="en-US" altLang="en-US" sz="2000" b="1" i="0" strike="noStrike" spc="0">
                <a:solidFill>
                  <a:srgbClr val="FF0000"/>
                </a:solidFill>
                <a:latin typeface="Times New Roman"/>
                <a:ea typeface="宋体"/>
              </a:rPr>
              <a:t>SPDK</a:t>
            </a:r>
            <a:r>
              <a:rPr lang="zh-CN" altLang="zh-CN" sz="2000" b="1" i="0" strike="noStrike" spc="0">
                <a:solidFill>
                  <a:srgbClr val="FF0000"/>
                </a:solidFill>
                <a:latin typeface="Times New Roman"/>
                <a:ea typeface="宋体"/>
              </a:rPr>
              <a:t>用户态驱动的</a:t>
            </a:r>
            <a:r>
              <a:rPr lang="en-US" altLang="en-US" sz="2000" b="1" i="0" strike="noStrike" spc="0">
                <a:solidFill>
                  <a:srgbClr val="FF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1" i="0" strike="noStrike" spc="0">
                <a:solidFill>
                  <a:srgbClr val="FF0000"/>
                </a:solidFill>
                <a:latin typeface="Times New Roman"/>
                <a:ea typeface="宋体"/>
              </a:rPr>
              <a:t>：高性能，但没有多路径</a:t>
            </a:r>
          </a:p>
        </p:txBody>
      </p:sp>
      <p:sp>
        <p:nvSpPr>
          <p:cNvPr id="35" name="矩形 1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6" name="组合 19"/>
          <p:cNvGrpSpPr/>
          <p:nvPr/>
        </p:nvGrpSpPr>
        <p:grpSpPr>
          <a:xfrm>
            <a:off x="-30480" y="1256030"/>
            <a:ext cx="2016000" cy="762000"/>
            <a:chOff x="0" y="772160"/>
            <a:chExt cx="2737505" cy="762000"/>
          </a:xfrm>
        </p:grpSpPr>
        <p:sp>
          <p:nvSpPr>
            <p:cNvPr id="37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8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9" name="文本框 7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40" name="文本框 8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1" name="文本框 9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2" name="文本框 10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3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4" name="图片 15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5" name="文本框 29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6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1.2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从内核态驱动到</a:t>
            </a:r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用户态驱动</a:t>
            </a:r>
          </a:p>
        </p:txBody>
      </p:sp>
      <p:sp>
        <p:nvSpPr>
          <p:cNvPr id="47" name="副标题 2"/>
          <p:cNvSpPr>
            <a:spLocks noGrp="1"/>
          </p:cNvSpPr>
          <p:nvPr/>
        </p:nvSpPr>
        <p:spPr>
          <a:xfrm>
            <a:off x="11340809" y="6443010"/>
            <a:ext cx="702491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6/40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2065655" y="2421082"/>
            <a:ext cx="9853386" cy="28749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副标题 2"/>
          <p:cNvSpPr>
            <a:spLocks noGrp="1"/>
          </p:cNvSpPr>
          <p:nvPr/>
        </p:nvSpPr>
        <p:spPr>
          <a:xfrm>
            <a:off x="2718866" y="810080"/>
            <a:ext cx="8708571" cy="1389437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为了缩短虚拟机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路径、减少陷入陷出，可以将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交付给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处理，但这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无法利用内核态的通用多路径能力。</a:t>
            </a:r>
          </a:p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因此，本项目计划为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添加一套具备通用多路径功能的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新组件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，既充分利用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用户态驱动的高性能优势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，又兼顾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通用多路径功能的实现。</a:t>
            </a:r>
          </a:p>
        </p:txBody>
      </p:sp>
      <p:sp>
        <p:nvSpPr>
          <p:cNvPr id="34" name="副标题 2"/>
          <p:cNvSpPr>
            <a:spLocks noGrp="1"/>
          </p:cNvSpPr>
          <p:nvPr/>
        </p:nvSpPr>
        <p:spPr>
          <a:xfrm>
            <a:off x="2881458" y="6041282"/>
            <a:ext cx="8795900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zh-CN" altLang="zh-CN" sz="2000" b="1" i="0" strike="noStrike" spc="0">
                <a:solidFill>
                  <a:srgbClr val="FF0000"/>
                </a:solidFill>
                <a:latin typeface="Times New Roman"/>
                <a:ea typeface="宋体"/>
              </a:rPr>
              <a:t>本项目</a:t>
            </a:r>
            <a:r>
              <a:rPr lang="en-US" altLang="en-US" sz="2000" b="1" i="0" strike="noStrike" spc="0">
                <a:solidFill>
                  <a:srgbClr val="FF0000"/>
                </a:solidFill>
                <a:latin typeface="Times New Roman"/>
                <a:ea typeface="宋体"/>
              </a:rPr>
              <a:t>SUMP (Spdk-Userspace-Multi-Path)</a:t>
            </a:r>
            <a:r>
              <a:rPr lang="zh-CN" altLang="zh-CN" sz="2000" b="1" i="0" strike="noStrike" spc="0">
                <a:solidFill>
                  <a:srgbClr val="FF0000"/>
                </a:solidFill>
                <a:latin typeface="Times New Roman"/>
                <a:ea typeface="宋体"/>
              </a:rPr>
              <a:t>：两手抓，两手都要硬！</a:t>
            </a:r>
          </a:p>
        </p:txBody>
      </p:sp>
      <p:sp>
        <p:nvSpPr>
          <p:cNvPr id="35" name="矩形 1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6" name="组合 19"/>
          <p:cNvGrpSpPr/>
          <p:nvPr/>
        </p:nvGrpSpPr>
        <p:grpSpPr>
          <a:xfrm>
            <a:off x="-30480" y="1256030"/>
            <a:ext cx="2016000" cy="762000"/>
            <a:chOff x="0" y="772160"/>
            <a:chExt cx="2737505" cy="762000"/>
          </a:xfrm>
        </p:grpSpPr>
        <p:sp>
          <p:nvSpPr>
            <p:cNvPr id="37" name="矩形 14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8" name="等腰三角形 16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39" name="文本框 7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40" name="文本框 8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1" name="文本框 9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2" name="文本框 10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3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4" name="图片 15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5" name="文本框 29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6" name="副标题 2"/>
          <p:cNvSpPr>
            <a:spLocks noGrp="1"/>
          </p:cNvSpPr>
          <p:nvPr/>
        </p:nvSpPr>
        <p:spPr>
          <a:xfrm>
            <a:off x="3390652" y="5056511"/>
            <a:ext cx="7523020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基于内核态驱动的</a:t>
            </a: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：有多路径功能，但内核陷入陷出开销大</a:t>
            </a:r>
          </a:p>
        </p:txBody>
      </p:sp>
      <p:sp>
        <p:nvSpPr>
          <p:cNvPr id="47" name="副标题 2"/>
          <p:cNvSpPr>
            <a:spLocks noGrp="1"/>
          </p:cNvSpPr>
          <p:nvPr/>
        </p:nvSpPr>
        <p:spPr>
          <a:xfrm>
            <a:off x="3783826" y="5533477"/>
            <a:ext cx="6578652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基于</a:t>
            </a: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用户态驱动的</a:t>
            </a: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：高性能，但没有多路径</a:t>
            </a:r>
          </a:p>
        </p:txBody>
      </p:sp>
      <p:sp>
        <p:nvSpPr>
          <p:cNvPr id="48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1.3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虚拟化场景下</a:t>
            </a:r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的应用与问题</a:t>
            </a:r>
          </a:p>
        </p:txBody>
      </p:sp>
      <p:sp>
        <p:nvSpPr>
          <p:cNvPr id="49" name="副标题 2"/>
          <p:cNvSpPr>
            <a:spLocks noGrp="1"/>
          </p:cNvSpPr>
          <p:nvPr/>
        </p:nvSpPr>
        <p:spPr>
          <a:xfrm>
            <a:off x="11340809" y="6443010"/>
            <a:ext cx="702491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7/40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2111294" y="2262370"/>
            <a:ext cx="9790483" cy="25401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副标题 2"/>
          <p:cNvSpPr>
            <a:spLocks noGrp="1"/>
          </p:cNvSpPr>
          <p:nvPr/>
        </p:nvSpPr>
        <p:spPr>
          <a:xfrm>
            <a:off x="2555819" y="796821"/>
            <a:ext cx="5523802" cy="452856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设计目标围绕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赛题要求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展开：</a:t>
            </a:r>
          </a:p>
        </p:txBody>
      </p:sp>
      <p:graphicFrame>
        <p:nvGraphicFramePr>
          <p:cNvPr id="33" name="表格 1"/>
          <p:cNvGraphicFramePr/>
          <p:nvPr/>
        </p:nvGraphicFramePr>
        <p:xfrm>
          <a:off x="2555819" y="1167127"/>
          <a:ext cx="8997950" cy="3161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zh-CN" sz="1600">
                          <a:solidFill>
                            <a:srgbClr val="FFFFFF"/>
                          </a:solidFill>
                          <a:latin typeface="宋体"/>
                          <a:ea typeface="宋体"/>
                        </a:rPr>
                        <a:t>赛题要求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mpd="sng">
                      <a:solidFill>
                        <a:schemeClr val="lt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完成情况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mpd="sng">
                      <a:solidFill>
                        <a:schemeClr val="lt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【基本要求】保证数据一致性的屏蔽冗余：聚合连接同一设备的多路径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基本完成（初赛工作）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【基本要求】路径选择：选择一条可用路径下</a:t>
                      </a:r>
                      <a:r>
                        <a:rPr lang="en-US" altLang="en-US" sz="1600">
                          <a:latin typeface="Times New Roman"/>
                          <a:ea typeface="Times New Roman"/>
                        </a:rPr>
                        <a:t>I/O</a:t>
                      </a:r>
                      <a:r>
                        <a:rPr lang="zh-CN" altLang="zh-CN" sz="1600">
                          <a:latin typeface="SimSun"/>
                          <a:ea typeface="SimSun"/>
                        </a:rPr>
                        <a:t>，这是其他功能实现的基础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基本完成（初赛工作）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【基本要求】</a:t>
                      </a:r>
                      <a:r>
                        <a:rPr lang="zh-CN" altLang="zh-CN" sz="1600" b="1">
                          <a:latin typeface="宋体"/>
                          <a:ea typeface="宋体"/>
                        </a:rPr>
                        <a:t>基于用户态轮询的故障处理</a:t>
                      </a:r>
                      <a:r>
                        <a:rPr lang="zh-CN" altLang="zh-CN" sz="1600" b="0">
                          <a:latin typeface="宋体"/>
                          <a:ea typeface="宋体"/>
                        </a:rPr>
                        <a:t>：实现故障路径的切换与恢复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基本完成（初赛、</a:t>
                      </a:r>
                      <a:r>
                        <a:rPr lang="zh-CN" altLang="zh-CN" sz="1600" b="1">
                          <a:solidFill>
                            <a:srgbClr val="FF0000"/>
                          </a:solidFill>
                          <a:latin typeface="宋体"/>
                          <a:ea typeface="宋体"/>
                        </a:rPr>
                        <a:t>决赛</a:t>
                      </a:r>
                      <a:r>
                        <a:rPr lang="zh-CN" altLang="zh-CN" sz="1600">
                          <a:latin typeface="宋体"/>
                          <a:ea typeface="宋体"/>
                        </a:rPr>
                        <a:t>工作）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【进阶要求】</a:t>
                      </a:r>
                      <a:r>
                        <a:rPr lang="zh-CN" altLang="zh-CN" sz="1600" b="1">
                          <a:latin typeface="宋体"/>
                          <a:ea typeface="宋体"/>
                        </a:rPr>
                        <a:t>动态感知带宽的负载均衡</a:t>
                      </a:r>
                      <a:r>
                        <a:rPr lang="zh-CN" altLang="zh-CN" sz="1600" b="0">
                          <a:latin typeface="宋体"/>
                          <a:ea typeface="宋体"/>
                        </a:rPr>
                        <a:t>：</a:t>
                      </a:r>
                      <a:r>
                        <a:rPr lang="zh-CN" altLang="zh-CN" sz="1600">
                          <a:latin typeface="宋体"/>
                          <a:ea typeface="宋体"/>
                        </a:rPr>
                        <a:t>避免单链路负担过重，提升</a:t>
                      </a:r>
                      <a:r>
                        <a:rPr lang="en-US" altLang="en-US" sz="1600">
                          <a:latin typeface="Times New Roman"/>
                          <a:ea typeface="Times New Roman"/>
                        </a:rPr>
                        <a:t>I/O</a:t>
                      </a:r>
                      <a:r>
                        <a:rPr lang="zh-CN" altLang="zh-CN" sz="1600">
                          <a:latin typeface="宋体"/>
                          <a:ea typeface="宋体"/>
                        </a:rPr>
                        <a:t>性能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基本完成（</a:t>
                      </a:r>
                      <a:r>
                        <a:rPr lang="zh-CN" altLang="zh-CN" sz="1600" b="1">
                          <a:solidFill>
                            <a:srgbClr val="FF0000"/>
                          </a:solidFill>
                          <a:latin typeface="宋体"/>
                          <a:ea typeface="宋体"/>
                        </a:rPr>
                        <a:t>决赛</a:t>
                      </a:r>
                      <a:r>
                        <a:rPr lang="zh-CN" altLang="zh-CN" sz="1600">
                          <a:latin typeface="宋体"/>
                          <a:ea typeface="宋体"/>
                        </a:rPr>
                        <a:t>工作）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l"/>
                      <a:r>
                        <a:rPr lang="zh-CN" altLang="zh-CN" sz="1600">
                          <a:latin typeface="宋体"/>
                          <a:ea typeface="宋体"/>
                        </a:rPr>
                        <a:t>【进阶要求】最优路径选择：选择负载均衡效果最佳的路径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CN" altLang="zh-CN" sz="1600">
                          <a:latin typeface="宋体"/>
                          <a:ea typeface="宋体"/>
                        </a:rPr>
                        <a:t>大致完成（</a:t>
                      </a:r>
                      <a:r>
                        <a:rPr lang="zh-CN" altLang="zh-CN" sz="1600" b="1">
                          <a:solidFill>
                            <a:srgbClr val="FF0000"/>
                          </a:solidFill>
                          <a:latin typeface="宋体"/>
                          <a:ea typeface="宋体"/>
                        </a:rPr>
                        <a:t>决赛</a:t>
                      </a:r>
                      <a:r>
                        <a:rPr lang="zh-CN" altLang="zh-CN" sz="1600">
                          <a:latin typeface="宋体"/>
                          <a:ea typeface="宋体"/>
                        </a:rPr>
                        <a:t>工作）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" name="副标题 2"/>
          <p:cNvSpPr>
            <a:spLocks noGrp="1"/>
          </p:cNvSpPr>
          <p:nvPr/>
        </p:nvSpPr>
        <p:spPr>
          <a:xfrm>
            <a:off x="2600255" y="4338049"/>
            <a:ext cx="8454571" cy="452856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结合项目实际，额外完成以下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扩展目标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：</a:t>
            </a:r>
          </a:p>
        </p:txBody>
      </p:sp>
      <p:graphicFrame>
        <p:nvGraphicFramePr>
          <p:cNvPr id="35" name="表格 1"/>
          <p:cNvGraphicFramePr/>
          <p:nvPr>
            <p:extLst>
              <p:ext uri="{D42A27DB-BD31-4B8C-83A1-F6EECF244321}">
                <p14:modId xmlns:p14="http://schemas.microsoft.com/office/powerpoint/2010/main" val="3942356276"/>
              </p:ext>
            </p:extLst>
          </p:nvPr>
        </p:nvGraphicFramePr>
        <p:xfrm>
          <a:off x="2555819" y="4750564"/>
          <a:ext cx="8994082" cy="166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7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zh-CN" sz="1600" b="1">
                          <a:solidFill>
                            <a:srgbClr val="FF0000"/>
                          </a:solidFill>
                          <a:latin typeface="宋体"/>
                          <a:ea typeface="宋体"/>
                        </a:rPr>
                        <a:t>扩展目标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mpd="sng">
                      <a:solidFill>
                        <a:schemeClr val="lt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完成情况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mpd="sng">
                      <a:solidFill>
                        <a:schemeClr val="lt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 b="1">
                          <a:solidFill>
                            <a:srgbClr val="FF0000"/>
                          </a:solidFill>
                          <a:latin typeface="宋体"/>
                          <a:ea typeface="宋体"/>
                        </a:rPr>
                        <a:t>无侵入式</a:t>
                      </a:r>
                      <a:r>
                        <a:rPr lang="zh-CN" altLang="zh-CN" sz="1600">
                          <a:latin typeface="宋体"/>
                          <a:ea typeface="宋体"/>
                        </a:rPr>
                        <a:t>开发独立组件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基本完成（初赛、</a:t>
                      </a:r>
                      <a:r>
                        <a:rPr lang="zh-CN" altLang="zh-CN" sz="1600" b="1">
                          <a:solidFill>
                            <a:srgbClr val="FF0000"/>
                          </a:solidFill>
                          <a:latin typeface="宋体"/>
                          <a:ea typeface="宋体"/>
                        </a:rPr>
                        <a:t>决赛</a:t>
                      </a:r>
                      <a:r>
                        <a:rPr lang="zh-CN" altLang="zh-CN" sz="1600">
                          <a:latin typeface="宋体"/>
                          <a:ea typeface="宋体"/>
                        </a:rPr>
                        <a:t>工作）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 b="1">
                          <a:solidFill>
                            <a:srgbClr val="FF0000"/>
                          </a:solidFill>
                          <a:latin typeface="宋体"/>
                          <a:ea typeface="宋体"/>
                        </a:rPr>
                        <a:t>通用性</a:t>
                      </a:r>
                      <a:r>
                        <a:rPr lang="zh-CN" altLang="zh-CN" sz="1600">
                          <a:latin typeface="宋体"/>
                          <a:ea typeface="宋体"/>
                        </a:rPr>
                        <a:t>：可对接</a:t>
                      </a:r>
                      <a:r>
                        <a:rPr lang="en-US" altLang="en-US" sz="1600">
                          <a:latin typeface="Times New Roman"/>
                          <a:ea typeface="Times New Roman"/>
                        </a:rPr>
                        <a:t>QEMU</a:t>
                      </a:r>
                      <a:r>
                        <a:rPr lang="zh-CN" altLang="zh-CN" sz="1600">
                          <a:latin typeface="Times New Roman"/>
                          <a:ea typeface="Times New Roman"/>
                        </a:rPr>
                        <a:t>、</a:t>
                      </a:r>
                      <a:r>
                        <a:rPr lang="en-US" altLang="en-US" sz="1600">
                          <a:latin typeface="Times New Roman"/>
                          <a:ea typeface="Times New Roman"/>
                        </a:rPr>
                        <a:t>NBD</a:t>
                      </a:r>
                      <a:r>
                        <a:rPr lang="zh-CN" altLang="zh-CN" sz="1600" b="0" i="0" strike="noStrike" spc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等应用和</a:t>
                      </a:r>
                      <a:r>
                        <a:rPr lang="en-US" altLang="en-US" sz="1600">
                          <a:latin typeface="Times New Roman"/>
                          <a:ea typeface="Times New Roman"/>
                        </a:rPr>
                        <a:t>iSCSI</a:t>
                      </a:r>
                      <a:r>
                        <a:rPr lang="zh-CN" altLang="zh-CN" sz="1600">
                          <a:latin typeface="Times New Roman"/>
                          <a:ea typeface="Times New Roman"/>
                        </a:rPr>
                        <a:t>、</a:t>
                      </a:r>
                      <a:r>
                        <a:rPr lang="en-US" altLang="en-US" sz="1600">
                          <a:latin typeface="Times New Roman"/>
                          <a:ea typeface="Times New Roman"/>
                        </a:rPr>
                        <a:t>NVMe-oF</a:t>
                      </a:r>
                      <a:r>
                        <a:rPr lang="zh-CN" altLang="zh-CN" sz="1600" b="0" i="0" strike="noStrike" spc="0">
                          <a:solidFill>
                            <a:srgbClr val="000000"/>
                          </a:solidFill>
                          <a:latin typeface="宋体"/>
                          <a:ea typeface="宋体"/>
                        </a:rPr>
                        <a:t>协议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>
                          <a:latin typeface="宋体"/>
                          <a:ea typeface="宋体"/>
                        </a:rPr>
                        <a:t>基本完成（初赛、</a:t>
                      </a:r>
                      <a:r>
                        <a:rPr lang="zh-CN" altLang="zh-CN" sz="1600" b="1">
                          <a:solidFill>
                            <a:srgbClr val="FF0000"/>
                          </a:solidFill>
                          <a:latin typeface="宋体"/>
                          <a:ea typeface="宋体"/>
                        </a:rPr>
                        <a:t>决赛</a:t>
                      </a:r>
                      <a:r>
                        <a:rPr lang="zh-CN" altLang="zh-CN" sz="1600">
                          <a:latin typeface="宋体"/>
                          <a:ea typeface="宋体"/>
                        </a:rPr>
                        <a:t>工作）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 dirty="0">
                          <a:latin typeface="宋体"/>
                          <a:ea typeface="宋体"/>
                        </a:rPr>
                        <a:t>取得</a:t>
                      </a:r>
                      <a:r>
                        <a:rPr lang="zh-CN" altLang="en-US" sz="1600" dirty="0">
                          <a:latin typeface="宋体"/>
                          <a:ea typeface="宋体"/>
                        </a:rPr>
                        <a:t>相较于</a:t>
                      </a:r>
                      <a:r>
                        <a:rPr lang="zh-CN" altLang="zh-CN" sz="1600" b="1" dirty="0">
                          <a:solidFill>
                            <a:srgbClr val="FF0000"/>
                          </a:solidFill>
                          <a:latin typeface="宋体"/>
                          <a:ea typeface="宋体"/>
                        </a:rPr>
                        <a:t>内核多路径和</a:t>
                      </a:r>
                      <a:r>
                        <a:rPr lang="en-US" altLang="en-US" sz="16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SPDK</a:t>
                      </a:r>
                      <a:r>
                        <a:rPr lang="zh-CN" altLang="zh-CN" sz="1600" b="1" dirty="0">
                          <a:solidFill>
                            <a:srgbClr val="FF0000"/>
                          </a:solidFill>
                          <a:latin typeface="宋体"/>
                          <a:ea typeface="宋体"/>
                        </a:rPr>
                        <a:t>原生单路径</a:t>
                      </a:r>
                      <a:r>
                        <a:rPr lang="zh-CN" altLang="zh-CN" sz="1600" dirty="0">
                          <a:latin typeface="宋体"/>
                          <a:ea typeface="宋体"/>
                        </a:rPr>
                        <a:t>的</a:t>
                      </a:r>
                      <a:r>
                        <a:rPr lang="en-US" altLang="en-US" sz="1600" dirty="0">
                          <a:latin typeface="Times New Roman"/>
                          <a:ea typeface="Times New Roman"/>
                        </a:rPr>
                        <a:t>I/O</a:t>
                      </a:r>
                      <a:r>
                        <a:rPr lang="zh-CN" altLang="zh-CN" sz="1600" dirty="0">
                          <a:latin typeface="宋体"/>
                          <a:ea typeface="宋体"/>
                        </a:rPr>
                        <a:t>性能优势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CN" altLang="zh-CN" sz="1600" dirty="0">
                          <a:latin typeface="宋体"/>
                          <a:ea typeface="宋体"/>
                        </a:rPr>
                        <a:t>基本完成（</a:t>
                      </a:r>
                      <a:r>
                        <a:rPr lang="zh-CN" altLang="zh-CN" sz="1600" b="1" dirty="0">
                          <a:solidFill>
                            <a:srgbClr val="FF0000"/>
                          </a:solidFill>
                          <a:latin typeface="宋体"/>
                          <a:ea typeface="宋体"/>
                        </a:rPr>
                        <a:t>决赛</a:t>
                      </a:r>
                      <a:r>
                        <a:rPr lang="zh-CN" altLang="zh-CN" sz="1600" dirty="0">
                          <a:latin typeface="宋体"/>
                          <a:ea typeface="宋体"/>
                        </a:rPr>
                        <a:t>工作）</a:t>
                      </a:r>
                    </a:p>
                  </a:txBody>
                  <a:tcPr anchor="ctr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7" name="组合 2"/>
          <p:cNvGrpSpPr/>
          <p:nvPr/>
        </p:nvGrpSpPr>
        <p:grpSpPr>
          <a:xfrm>
            <a:off x="-30480" y="2164080"/>
            <a:ext cx="2016000" cy="762000"/>
            <a:chOff x="0" y="772160"/>
            <a:chExt cx="2737505" cy="762000"/>
          </a:xfrm>
        </p:grpSpPr>
        <p:sp>
          <p:nvSpPr>
            <p:cNvPr id="38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9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40" name="文本框 5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41" name="文本框 6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2" name="文本框 12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3" name="文本框 13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4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5" name="图片 17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6" name="文本框 18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7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2.1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设计目标</a:t>
            </a:r>
          </a:p>
        </p:txBody>
      </p:sp>
      <p:sp>
        <p:nvSpPr>
          <p:cNvPr id="48" name="副标题 2"/>
          <p:cNvSpPr>
            <a:spLocks noGrp="1"/>
          </p:cNvSpPr>
          <p:nvPr/>
        </p:nvSpPr>
        <p:spPr>
          <a:xfrm>
            <a:off x="11340809" y="6443010"/>
            <a:ext cx="702491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8/40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副标题 2"/>
          <p:cNvSpPr>
            <a:spLocks noGrp="1"/>
          </p:cNvSpPr>
          <p:nvPr/>
        </p:nvSpPr>
        <p:spPr>
          <a:xfrm>
            <a:off x="2621829" y="922244"/>
            <a:ext cx="9150871" cy="133103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在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块设备</a:t>
            </a: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(BDEV, Block Device)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层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实现多路径，块设备就是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对底层多种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物理存储介质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的抽象（包括</a:t>
            </a:r>
            <a:r>
              <a:rPr lang="zh-CN" altLang="zh-CN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存储网络连接磁盘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），可以注册给上层应用。</a:t>
            </a:r>
          </a:p>
          <a:p>
            <a:pPr marL="342900" lvl="0" indent="-342900" algn="l">
              <a:buFont typeface="Wingdings" charset="0"/>
              <a:buChar char="n"/>
            </a:pP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在块设备层能得到高度抽象的</a:t>
            </a:r>
            <a:r>
              <a:rPr lang="en-US" altLang="en-US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I/O</a:t>
            </a:r>
            <a:r>
              <a:rPr lang="zh-CN" altLang="zh-CN" sz="20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信息，有利于多路径的实现和解耦合。</a:t>
            </a:r>
          </a:p>
        </p:txBody>
      </p:sp>
      <p:sp>
        <p:nvSpPr>
          <p:cNvPr id="36" name="矩形 1"/>
          <p:cNvSpPr/>
          <p:nvPr/>
        </p:nvSpPr>
        <p:spPr>
          <a:xfrm>
            <a:off x="-14287" y="0"/>
            <a:ext cx="1823085" cy="6858000"/>
          </a:xfrm>
          <a:prstGeom prst="rect">
            <a:avLst/>
          </a:prstGeom>
          <a:solidFill>
            <a:srgbClr val="1D50A2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/>
            </a:endParaRPr>
          </a:p>
        </p:txBody>
      </p:sp>
      <p:grpSp>
        <p:nvGrpSpPr>
          <p:cNvPr id="37" name="组合 2"/>
          <p:cNvGrpSpPr/>
          <p:nvPr/>
        </p:nvGrpSpPr>
        <p:grpSpPr>
          <a:xfrm>
            <a:off x="-30480" y="2164080"/>
            <a:ext cx="2016000" cy="762000"/>
            <a:chOff x="0" y="772160"/>
            <a:chExt cx="2737505" cy="762000"/>
          </a:xfrm>
        </p:grpSpPr>
        <p:sp>
          <p:nvSpPr>
            <p:cNvPr id="38" name="矩形 3"/>
            <p:cNvSpPr/>
            <p:nvPr/>
          </p:nvSpPr>
          <p:spPr>
            <a:xfrm>
              <a:off x="0" y="772160"/>
              <a:ext cx="2509520" cy="76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  <p:sp>
          <p:nvSpPr>
            <p:cNvPr id="39" name="等腰三角形 4"/>
            <p:cNvSpPr/>
            <p:nvPr/>
          </p:nvSpPr>
          <p:spPr>
            <a:xfrm rot="5400000">
              <a:off x="2491281" y="1039167"/>
              <a:ext cx="264463" cy="22798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/>
              </a:endParaRPr>
            </a:p>
          </p:txBody>
        </p:sp>
      </p:grpSp>
      <p:sp>
        <p:nvSpPr>
          <p:cNvPr id="40" name="文本框 5"/>
          <p:cNvSpPr txBox="1"/>
          <p:nvPr/>
        </p:nvSpPr>
        <p:spPr>
          <a:xfrm>
            <a:off x="-271145" y="1388371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背景与动机</a:t>
            </a:r>
          </a:p>
        </p:txBody>
      </p:sp>
      <p:sp>
        <p:nvSpPr>
          <p:cNvPr id="41" name="文本框 6"/>
          <p:cNvSpPr txBox="1"/>
          <p:nvPr/>
        </p:nvSpPr>
        <p:spPr>
          <a:xfrm>
            <a:off x="-271145" y="2324952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系统设计</a:t>
            </a:r>
          </a:p>
        </p:txBody>
      </p:sp>
      <p:sp>
        <p:nvSpPr>
          <p:cNvPr id="42" name="文本框 12"/>
          <p:cNvSpPr txBox="1"/>
          <p:nvPr/>
        </p:nvSpPr>
        <p:spPr>
          <a:xfrm>
            <a:off x="-271145" y="3261533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系统实现</a:t>
            </a:r>
          </a:p>
        </p:txBody>
      </p:sp>
      <p:sp>
        <p:nvSpPr>
          <p:cNvPr id="43" name="文本框 13"/>
          <p:cNvSpPr txBox="1"/>
          <p:nvPr/>
        </p:nvSpPr>
        <p:spPr>
          <a:xfrm>
            <a:off x="-271145" y="4198114"/>
            <a:ext cx="233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成果展示</a:t>
            </a:r>
          </a:p>
        </p:txBody>
      </p:sp>
      <p:pic>
        <p:nvPicPr>
          <p:cNvPr id="44" name="图形 2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0055" y="5943600"/>
            <a:ext cx="914400" cy="914400"/>
          </a:xfrm>
          <a:prstGeom prst="rect">
            <a:avLst/>
          </a:prstGeom>
        </p:spPr>
      </p:pic>
      <p:pic>
        <p:nvPicPr>
          <p:cNvPr id="45" name="图片 17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955" y="311150"/>
            <a:ext cx="1752600" cy="321310"/>
          </a:xfrm>
          <a:prstGeom prst="rect">
            <a:avLst/>
          </a:prstGeom>
        </p:spPr>
      </p:pic>
      <p:sp>
        <p:nvSpPr>
          <p:cNvPr id="46" name="文本框 18"/>
          <p:cNvSpPr txBox="1"/>
          <p:nvPr/>
        </p:nvSpPr>
        <p:spPr>
          <a:xfrm>
            <a:off x="-271145" y="5134697"/>
            <a:ext cx="233680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zh-CN" sz="2000" b="1">
                <a:solidFill>
                  <a:srgbClr val="FFFFFF"/>
                </a:solidFill>
                <a:latin typeface="Times New Roman"/>
                <a:ea typeface="等线"/>
              </a:rPr>
              <a:t>总结</a:t>
            </a:r>
          </a:p>
        </p:txBody>
      </p:sp>
      <p:sp>
        <p:nvSpPr>
          <p:cNvPr id="47" name="副标题 2"/>
          <p:cNvSpPr>
            <a:spLocks noGrp="1"/>
          </p:cNvSpPr>
          <p:nvPr/>
        </p:nvSpPr>
        <p:spPr>
          <a:xfrm>
            <a:off x="2430299" y="207252"/>
            <a:ext cx="8552436" cy="620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 algn="l"/>
            <a:r>
              <a:rPr lang="en-US" altLang="en-US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2.2 </a:t>
            </a:r>
            <a:r>
              <a:rPr lang="zh-CN" altLang="zh-CN" sz="32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多路径功能实现层面分析</a:t>
            </a:r>
          </a:p>
        </p:txBody>
      </p:sp>
      <p:sp>
        <p:nvSpPr>
          <p:cNvPr id="48" name="副标题 2"/>
          <p:cNvSpPr>
            <a:spLocks noGrp="1"/>
          </p:cNvSpPr>
          <p:nvPr/>
        </p:nvSpPr>
        <p:spPr>
          <a:xfrm>
            <a:off x="11340809" y="6443010"/>
            <a:ext cx="702491" cy="41505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2000" b="1" i="0" strike="noStrike" spc="0">
                <a:solidFill>
                  <a:srgbClr val="000000"/>
                </a:solidFill>
                <a:latin typeface="Times New Roman"/>
                <a:ea typeface="宋体"/>
              </a:rPr>
              <a:t>9/40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rcRect t="1158" b="1544"/>
          <a:stretch/>
        </p:blipFill>
        <p:spPr>
          <a:xfrm>
            <a:off x="3419451" y="1926094"/>
            <a:ext cx="6574132" cy="4678261"/>
          </a:xfrm>
          <a:prstGeom prst="rect">
            <a:avLst/>
          </a:prstGeom>
        </p:spPr>
      </p:pic>
      <p:sp>
        <p:nvSpPr>
          <p:cNvPr id="50" name="副标题 2"/>
          <p:cNvSpPr>
            <a:spLocks noGrp="1"/>
          </p:cNvSpPr>
          <p:nvPr/>
        </p:nvSpPr>
        <p:spPr>
          <a:xfrm>
            <a:off x="6014928" y="6494840"/>
            <a:ext cx="1560979" cy="31139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indent="0" algn="ctr" defTabSz="914400">
              <a:lnSpc>
                <a:spcPct val="90000"/>
              </a:lnSpc>
              <a:spcBef>
                <a:spcPts val="500"/>
              </a:spcBef>
              <a:buNone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indent="0" algn="ctr" defTabSz="914400">
              <a:lnSpc>
                <a:spcPct val="90000"/>
              </a:lnSpc>
              <a:spcBef>
                <a:spcPts val="500"/>
              </a:spcBef>
              <a:buNone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indent="0" algn="ctr" defTabSz="914400">
              <a:lnSpc>
                <a:spcPct val="90000"/>
              </a:lnSpc>
              <a:spcBef>
                <a:spcPts val="500"/>
              </a:spcBef>
              <a:buNone/>
              <a:defRPr sz="16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lvl="0" indent="0" algn="l">
              <a:buNone/>
            </a:pPr>
            <a:r>
              <a:rPr lang="en-US" altLang="en-US" sz="16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SPDK</a:t>
            </a:r>
            <a:r>
              <a:rPr lang="zh-CN" altLang="zh-CN" sz="1600" b="0" i="0" strike="noStrike" spc="0">
                <a:solidFill>
                  <a:srgbClr val="000000"/>
                </a:solidFill>
                <a:latin typeface="Times New Roman"/>
                <a:ea typeface="宋体"/>
              </a:rPr>
              <a:t>架构图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Y1MzQ3ZDJhZjZmMDk0YzM1ZmZkNzQxMWYwZmU1ZD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6942</Words>
  <Application>Microsoft Office PowerPoint</Application>
  <PresentationFormat>宽屏</PresentationFormat>
  <Paragraphs>656</Paragraphs>
  <Slides>45</Slides>
  <Notes>45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45</vt:i4>
      </vt:variant>
    </vt:vector>
  </HeadingPairs>
  <TitlesOfParts>
    <vt:vector size="65" baseType="lpstr">
      <vt:lpstr>JetBrains Mono</vt:lpstr>
      <vt:lpstr>等线</vt:lpstr>
      <vt:lpstr>等线 Light</vt:lpstr>
      <vt:lpstr>SimSun</vt:lpstr>
      <vt:lpstr>SimSun</vt:lpstr>
      <vt:lpstr>微软雅黑</vt:lpstr>
      <vt:lpstr>Arial</vt:lpstr>
      <vt:lpstr>Calibri</vt:lpstr>
      <vt:lpstr>Calibri Light</vt:lpstr>
      <vt:lpstr>Consolas</vt:lpstr>
      <vt:lpstr>Times New Roman</vt:lpstr>
      <vt:lpstr>Wingdings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SUMP: SPDK-USERSPACE-MULTI-PATH</vt:lpstr>
      <vt:lpstr>答辩大纲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感谢您的耐心观看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Wade Wilson</dc:creator>
  <cp:lastModifiedBy>铎 孙</cp:lastModifiedBy>
  <cp:revision>2939</cp:revision>
  <dcterms:created xsi:type="dcterms:W3CDTF">2021-10-12T02:52:00Z</dcterms:created>
  <dcterms:modified xsi:type="dcterms:W3CDTF">2023-08-18T11:45:43Z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9790AB6DCA9E4338B60B78C1250726FB</vt:lpwstr>
  </property>
  <property fmtid="{D5CDD505-2E9C-101B-9397-08002B2CF9AE}" pid="3" name="KSOProductBuildVer">
    <vt:lpwstr>2052-11.1.0.12302</vt:lpwstr>
  </property>
</Properties>
</file>